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69" r:id="rId4"/>
    <p:sldId id="301" r:id="rId5"/>
    <p:sldId id="305" r:id="rId6"/>
    <p:sldId id="306" r:id="rId7"/>
    <p:sldId id="303" r:id="rId8"/>
    <p:sldId id="304" r:id="rId9"/>
    <p:sldId id="257" r:id="rId10"/>
    <p:sldId id="310" r:id="rId11"/>
    <p:sldId id="262" r:id="rId12"/>
    <p:sldId id="263" r:id="rId13"/>
    <p:sldId id="264" r:id="rId14"/>
    <p:sldId id="273" r:id="rId15"/>
    <p:sldId id="274" r:id="rId16"/>
    <p:sldId id="275" r:id="rId17"/>
    <p:sldId id="283" r:id="rId18"/>
    <p:sldId id="284" r:id="rId19"/>
    <p:sldId id="265" r:id="rId20"/>
    <p:sldId id="285" r:id="rId21"/>
    <p:sldId id="286" r:id="rId22"/>
    <p:sldId id="296" r:id="rId23"/>
    <p:sldId id="295" r:id="rId24"/>
    <p:sldId id="267" r:id="rId25"/>
    <p:sldId id="268" r:id="rId26"/>
    <p:sldId id="259" r:id="rId27"/>
    <p:sldId id="260" r:id="rId28"/>
    <p:sldId id="312" r:id="rId29"/>
    <p:sldId id="271" r:id="rId30"/>
    <p:sldId id="272" r:id="rId31"/>
    <p:sldId id="258" r:id="rId3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6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0842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세로 제목 및 텍스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7594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420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1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6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5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974C64B-621D-4711-8D42-26D7E2232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391" y="2193051"/>
            <a:ext cx="5383235" cy="114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62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B8BD2B1F-66CF-40CF-AED7-CB054F247819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배열기반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2694770-0B75-40D3-996D-C66D19F5F4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3265" y="939581"/>
            <a:ext cx="7537470" cy="525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93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8186429-3902-4023-B39D-000AC5F11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9248" y="707521"/>
            <a:ext cx="7072137" cy="5546034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7418E6EC-1975-4834-A632-F1D3251EBB1D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배열기반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80FF0B5-36AF-4851-8224-D94E1E7E3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459" y="643468"/>
            <a:ext cx="2232837" cy="50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122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B4A3C3DC-C331-4315-A73B-EB85B8D715C5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5" name="Picture 2" descr="ë§í¬ëë¦¬ì¤í¸ ê¸°ë° íì ëí ì´ë¯¸ì§ ê²ìê²°ê³¼">
            <a:extLst>
              <a:ext uri="{FF2B5EF4-FFF2-40B4-BE49-F238E27FC236}">
                <a16:creationId xmlns:a16="http://schemas.microsoft.com/office/drawing/2014/main" id="{8F56D5A4-FD21-41A8-A594-EE48A5287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94" y="2052552"/>
            <a:ext cx="5715000" cy="153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9766A693-DD53-4A59-9076-FD3E35E59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7" name="TextBox 36">
            <a:extLst>
              <a:ext uri="{FF2B5EF4-FFF2-40B4-BE49-F238E27FC236}">
                <a16:creationId xmlns:a16="http://schemas.microsoft.com/office/drawing/2014/main" id="{A9D34ABF-7556-4DDB-98EB-52451C74AC95}"/>
              </a:ext>
            </a:extLst>
          </p:cNvPr>
          <p:cNvSpPr txBox="1"/>
          <p:nvPr/>
        </p:nvSpPr>
        <p:spPr>
          <a:xfrm>
            <a:off x="845359" y="1022604"/>
            <a:ext cx="293671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</a:p>
        </p:txBody>
      </p:sp>
      <p:sp>
        <p:nvSpPr>
          <p:cNvPr id="8" name="TextBox 42">
            <a:extLst>
              <a:ext uri="{FF2B5EF4-FFF2-40B4-BE49-F238E27FC236}">
                <a16:creationId xmlns:a16="http://schemas.microsoft.com/office/drawing/2014/main" id="{083975FE-D445-49F7-993B-FEB3845614D5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연결리스트 기반 큐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0038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D4F14-92B8-44FE-BC74-E99F34D5D986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E92736DC-2ED7-4CD2-B9D7-8F94BF5C9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36">
            <a:extLst>
              <a:ext uri="{FF2B5EF4-FFF2-40B4-BE49-F238E27FC236}">
                <a16:creationId xmlns:a16="http://schemas.microsoft.com/office/drawing/2014/main" id="{6BBE9A3A-E140-4F0B-BB57-BC5C7BC0DDD7}"/>
              </a:ext>
            </a:extLst>
          </p:cNvPr>
          <p:cNvSpPr txBox="1"/>
          <p:nvPr/>
        </p:nvSpPr>
        <p:spPr>
          <a:xfrm>
            <a:off x="843757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20BB8ED3-76E4-4550-A2CD-688F9765587B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 기반 큐의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1030D7-7509-43E9-93F0-736B914BDB26}"/>
              </a:ext>
            </a:extLst>
          </p:cNvPr>
          <p:cNvSpPr txBox="1"/>
          <p:nvPr/>
        </p:nvSpPr>
        <p:spPr>
          <a:xfrm>
            <a:off x="2300838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032BF-98A0-4602-A2AE-DBB1AE6FC971}"/>
              </a:ext>
            </a:extLst>
          </p:cNvPr>
          <p:cNvSpPr txBox="1"/>
          <p:nvPr/>
        </p:nvSpPr>
        <p:spPr>
          <a:xfrm>
            <a:off x="2300838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369924-AD63-425B-8005-7F19C9077B9C}"/>
              </a:ext>
            </a:extLst>
          </p:cNvPr>
          <p:cNvSpPr txBox="1"/>
          <p:nvPr/>
        </p:nvSpPr>
        <p:spPr>
          <a:xfrm>
            <a:off x="4636683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9CA0F9-D983-46A8-BC95-BD5708835C5D}"/>
              </a:ext>
            </a:extLst>
          </p:cNvPr>
          <p:cNvSpPr txBox="1"/>
          <p:nvPr/>
        </p:nvSpPr>
        <p:spPr>
          <a:xfrm>
            <a:off x="4636683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FBB02C-9902-45C9-9AD9-BC3469528C60}"/>
              </a:ext>
            </a:extLst>
          </p:cNvPr>
          <p:cNvSpPr txBox="1"/>
          <p:nvPr/>
        </p:nvSpPr>
        <p:spPr>
          <a:xfrm>
            <a:off x="756662" y="164926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초기 단계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2B4B80A-F630-41A4-9AFE-880747612107}"/>
              </a:ext>
            </a:extLst>
          </p:cNvPr>
          <p:cNvSpPr txBox="1"/>
          <p:nvPr/>
        </p:nvSpPr>
        <p:spPr>
          <a:xfrm>
            <a:off x="5637763" y="1969562"/>
            <a:ext cx="26516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앞과 뒤를 명시할 포인터</a:t>
            </a:r>
            <a:br>
              <a:rPr lang="en-US" altLang="ko-KR" dirty="0"/>
            </a:br>
            <a:r>
              <a:rPr lang="en-US" altLang="ko-KR" dirty="0"/>
              <a:t>front, rear</a:t>
            </a:r>
            <a:r>
              <a:rPr lang="ko-KR" altLang="en-US" dirty="0"/>
              <a:t>을 생성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5182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/>
      <p:bldP spid="9" grpId="0" animBg="1"/>
      <p:bldP spid="10" grpId="0"/>
      <p:bldP spid="40" grpId="0"/>
      <p:bldP spid="40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D4F14-92B8-44FE-BC74-E99F34D5D986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E92736DC-2ED7-4CD2-B9D7-8F94BF5C9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36">
            <a:extLst>
              <a:ext uri="{FF2B5EF4-FFF2-40B4-BE49-F238E27FC236}">
                <a16:creationId xmlns:a16="http://schemas.microsoft.com/office/drawing/2014/main" id="{6BBE9A3A-E140-4F0B-BB57-BC5C7BC0DDD7}"/>
              </a:ext>
            </a:extLst>
          </p:cNvPr>
          <p:cNvSpPr txBox="1"/>
          <p:nvPr/>
        </p:nvSpPr>
        <p:spPr>
          <a:xfrm>
            <a:off x="843757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20BB8ED3-76E4-4550-A2CD-688F9765587B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 기반 큐의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1030D7-7509-43E9-93F0-736B914BDB26}"/>
              </a:ext>
            </a:extLst>
          </p:cNvPr>
          <p:cNvSpPr txBox="1"/>
          <p:nvPr/>
        </p:nvSpPr>
        <p:spPr>
          <a:xfrm>
            <a:off x="2300838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032BF-98A0-4602-A2AE-DBB1AE6FC971}"/>
              </a:ext>
            </a:extLst>
          </p:cNvPr>
          <p:cNvSpPr txBox="1"/>
          <p:nvPr/>
        </p:nvSpPr>
        <p:spPr>
          <a:xfrm>
            <a:off x="2300838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369924-AD63-425B-8005-7F19C9077B9C}"/>
              </a:ext>
            </a:extLst>
          </p:cNvPr>
          <p:cNvSpPr txBox="1"/>
          <p:nvPr/>
        </p:nvSpPr>
        <p:spPr>
          <a:xfrm>
            <a:off x="4636683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9CA0F9-D983-46A8-BC95-BD5708835C5D}"/>
              </a:ext>
            </a:extLst>
          </p:cNvPr>
          <p:cNvSpPr txBox="1"/>
          <p:nvPr/>
        </p:nvSpPr>
        <p:spPr>
          <a:xfrm>
            <a:off x="4636683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FBB02C-9902-45C9-9AD9-BC3469528C60}"/>
              </a:ext>
            </a:extLst>
          </p:cNvPr>
          <p:cNvSpPr txBox="1"/>
          <p:nvPr/>
        </p:nvSpPr>
        <p:spPr>
          <a:xfrm>
            <a:off x="756662" y="164926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초기 단계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7B868F-3CF2-467A-8682-C7E70FE077EC}"/>
              </a:ext>
            </a:extLst>
          </p:cNvPr>
          <p:cNvSpPr txBox="1"/>
          <p:nvPr/>
        </p:nvSpPr>
        <p:spPr>
          <a:xfrm>
            <a:off x="2300838" y="4164839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7FD528-877D-4E20-9FFF-420301B221A2}"/>
              </a:ext>
            </a:extLst>
          </p:cNvPr>
          <p:cNvSpPr txBox="1"/>
          <p:nvPr/>
        </p:nvSpPr>
        <p:spPr>
          <a:xfrm>
            <a:off x="4636684" y="4164839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B09F0E-09CB-4C56-B1C5-B0DB17404D8D}"/>
              </a:ext>
            </a:extLst>
          </p:cNvPr>
          <p:cNvSpPr txBox="1"/>
          <p:nvPr/>
        </p:nvSpPr>
        <p:spPr>
          <a:xfrm>
            <a:off x="756662" y="3007712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enqueue 5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347BDA-7321-4FD1-A1B5-C2CCD81935BD}"/>
              </a:ext>
            </a:extLst>
          </p:cNvPr>
          <p:cNvSpPr txBox="1"/>
          <p:nvPr/>
        </p:nvSpPr>
        <p:spPr>
          <a:xfrm>
            <a:off x="2300838" y="309219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55801-F4FD-495E-8398-52664803587C}"/>
              </a:ext>
            </a:extLst>
          </p:cNvPr>
          <p:cNvSpPr txBox="1"/>
          <p:nvPr/>
        </p:nvSpPr>
        <p:spPr>
          <a:xfrm>
            <a:off x="2968223" y="309219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88A713-87CF-412F-9ECE-27B0F6AD7C5B}"/>
              </a:ext>
            </a:extLst>
          </p:cNvPr>
          <p:cNvSpPr txBox="1"/>
          <p:nvPr/>
        </p:nvSpPr>
        <p:spPr>
          <a:xfrm>
            <a:off x="2300838" y="2845973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100</a:t>
            </a:r>
            <a:r>
              <a:rPr lang="ko-KR" altLang="en-US" sz="1000" dirty="0"/>
              <a:t>번지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542149-0B7F-4458-8CE7-E13CEBFC6846}"/>
              </a:ext>
            </a:extLst>
          </p:cNvPr>
          <p:cNvSpPr txBox="1"/>
          <p:nvPr/>
        </p:nvSpPr>
        <p:spPr>
          <a:xfrm>
            <a:off x="2296402" y="3798391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088CC75-9465-49E3-8F89-30B7FC245EC4}"/>
              </a:ext>
            </a:extLst>
          </p:cNvPr>
          <p:cNvSpPr txBox="1"/>
          <p:nvPr/>
        </p:nvSpPr>
        <p:spPr>
          <a:xfrm>
            <a:off x="4632248" y="3798391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72A3CD7-FCC9-4C20-9B16-78EEB3AC1D4F}"/>
              </a:ext>
            </a:extLst>
          </p:cNvPr>
          <p:cNvSpPr txBox="1"/>
          <p:nvPr/>
        </p:nvSpPr>
        <p:spPr>
          <a:xfrm>
            <a:off x="5637763" y="3136309"/>
            <a:ext cx="24208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삽입할 데이터를 위해</a:t>
            </a:r>
            <a:endParaRPr lang="en-US" altLang="ko-KR" dirty="0"/>
          </a:p>
          <a:p>
            <a:r>
              <a:rPr lang="ko-KR" altLang="en-US" dirty="0"/>
              <a:t>새로운 노드 생성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4113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41" grpId="0"/>
      <p:bldP spid="41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D4F14-92B8-44FE-BC74-E99F34D5D986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E92736DC-2ED7-4CD2-B9D7-8F94BF5C9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36">
            <a:extLst>
              <a:ext uri="{FF2B5EF4-FFF2-40B4-BE49-F238E27FC236}">
                <a16:creationId xmlns:a16="http://schemas.microsoft.com/office/drawing/2014/main" id="{6BBE9A3A-E140-4F0B-BB57-BC5C7BC0DDD7}"/>
              </a:ext>
            </a:extLst>
          </p:cNvPr>
          <p:cNvSpPr txBox="1"/>
          <p:nvPr/>
        </p:nvSpPr>
        <p:spPr>
          <a:xfrm>
            <a:off x="843757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20BB8ED3-76E4-4550-A2CD-688F9765587B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 기반 큐의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1030D7-7509-43E9-93F0-736B914BDB26}"/>
              </a:ext>
            </a:extLst>
          </p:cNvPr>
          <p:cNvSpPr txBox="1"/>
          <p:nvPr/>
        </p:nvSpPr>
        <p:spPr>
          <a:xfrm>
            <a:off x="2300838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032BF-98A0-4602-A2AE-DBB1AE6FC971}"/>
              </a:ext>
            </a:extLst>
          </p:cNvPr>
          <p:cNvSpPr txBox="1"/>
          <p:nvPr/>
        </p:nvSpPr>
        <p:spPr>
          <a:xfrm>
            <a:off x="2300838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369924-AD63-425B-8005-7F19C9077B9C}"/>
              </a:ext>
            </a:extLst>
          </p:cNvPr>
          <p:cNvSpPr txBox="1"/>
          <p:nvPr/>
        </p:nvSpPr>
        <p:spPr>
          <a:xfrm>
            <a:off x="4636683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9CA0F9-D983-46A8-BC95-BD5708835C5D}"/>
              </a:ext>
            </a:extLst>
          </p:cNvPr>
          <p:cNvSpPr txBox="1"/>
          <p:nvPr/>
        </p:nvSpPr>
        <p:spPr>
          <a:xfrm>
            <a:off x="4636683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FBB02C-9902-45C9-9AD9-BC3469528C60}"/>
              </a:ext>
            </a:extLst>
          </p:cNvPr>
          <p:cNvSpPr txBox="1"/>
          <p:nvPr/>
        </p:nvSpPr>
        <p:spPr>
          <a:xfrm>
            <a:off x="756662" y="164926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초기 단계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7B868F-3CF2-467A-8682-C7E70FE077EC}"/>
              </a:ext>
            </a:extLst>
          </p:cNvPr>
          <p:cNvSpPr txBox="1"/>
          <p:nvPr/>
        </p:nvSpPr>
        <p:spPr>
          <a:xfrm>
            <a:off x="2300838" y="4164839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7FD528-877D-4E20-9FFF-420301B221A2}"/>
              </a:ext>
            </a:extLst>
          </p:cNvPr>
          <p:cNvSpPr txBox="1"/>
          <p:nvPr/>
        </p:nvSpPr>
        <p:spPr>
          <a:xfrm>
            <a:off x="4636684" y="4164839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324BF5-F641-4AA2-8B76-5982788440BD}"/>
              </a:ext>
            </a:extLst>
          </p:cNvPr>
          <p:cNvSpPr txBox="1"/>
          <p:nvPr/>
        </p:nvSpPr>
        <p:spPr>
          <a:xfrm>
            <a:off x="4636684" y="379550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B09F0E-09CB-4C56-B1C5-B0DB17404D8D}"/>
              </a:ext>
            </a:extLst>
          </p:cNvPr>
          <p:cNvSpPr txBox="1"/>
          <p:nvPr/>
        </p:nvSpPr>
        <p:spPr>
          <a:xfrm>
            <a:off x="756662" y="3007712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enqueue 5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347BDA-7321-4FD1-A1B5-C2CCD81935BD}"/>
              </a:ext>
            </a:extLst>
          </p:cNvPr>
          <p:cNvSpPr txBox="1"/>
          <p:nvPr/>
        </p:nvSpPr>
        <p:spPr>
          <a:xfrm>
            <a:off x="2300838" y="309219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55801-F4FD-495E-8398-52664803587C}"/>
              </a:ext>
            </a:extLst>
          </p:cNvPr>
          <p:cNvSpPr txBox="1"/>
          <p:nvPr/>
        </p:nvSpPr>
        <p:spPr>
          <a:xfrm>
            <a:off x="2968223" y="309219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88A713-87CF-412F-9ECE-27B0F6AD7C5B}"/>
              </a:ext>
            </a:extLst>
          </p:cNvPr>
          <p:cNvSpPr txBox="1"/>
          <p:nvPr/>
        </p:nvSpPr>
        <p:spPr>
          <a:xfrm>
            <a:off x="2300838" y="2845973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30" name="연결선: 구부러짐 29">
            <a:extLst>
              <a:ext uri="{FF2B5EF4-FFF2-40B4-BE49-F238E27FC236}">
                <a16:creationId xmlns:a16="http://schemas.microsoft.com/office/drawing/2014/main" id="{3A1D3C07-0327-4490-8EF3-CB7AC645F16E}"/>
              </a:ext>
            </a:extLst>
          </p:cNvPr>
          <p:cNvCxnSpPr>
            <a:cxnSpLocks/>
            <a:stCxn id="14" idx="1"/>
          </p:cNvCxnSpPr>
          <p:nvPr/>
        </p:nvCxnSpPr>
        <p:spPr>
          <a:xfrm rot="10800000">
            <a:off x="2966218" y="3459475"/>
            <a:ext cx="1670466" cy="520698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D542149-0B7F-4458-8CE7-E13CEBFC6846}"/>
              </a:ext>
            </a:extLst>
          </p:cNvPr>
          <p:cNvSpPr txBox="1"/>
          <p:nvPr/>
        </p:nvSpPr>
        <p:spPr>
          <a:xfrm>
            <a:off x="2300837" y="3794778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C94489A-04A4-4331-8458-7850A90EAC63}"/>
              </a:ext>
            </a:extLst>
          </p:cNvPr>
          <p:cNvSpPr txBox="1"/>
          <p:nvPr/>
        </p:nvSpPr>
        <p:spPr>
          <a:xfrm>
            <a:off x="5637763" y="3937744"/>
            <a:ext cx="2573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rear </a:t>
            </a:r>
            <a:r>
              <a:rPr lang="ko-KR" altLang="en-US" dirty="0"/>
              <a:t>포인터의 위치 변경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55737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42" grpId="0"/>
      <p:bldP spid="4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D4F14-92B8-44FE-BC74-E99F34D5D986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E92736DC-2ED7-4CD2-B9D7-8F94BF5C9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36">
            <a:extLst>
              <a:ext uri="{FF2B5EF4-FFF2-40B4-BE49-F238E27FC236}">
                <a16:creationId xmlns:a16="http://schemas.microsoft.com/office/drawing/2014/main" id="{6BBE9A3A-E140-4F0B-BB57-BC5C7BC0DDD7}"/>
              </a:ext>
            </a:extLst>
          </p:cNvPr>
          <p:cNvSpPr txBox="1"/>
          <p:nvPr/>
        </p:nvSpPr>
        <p:spPr>
          <a:xfrm>
            <a:off x="843757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20BB8ED3-76E4-4550-A2CD-688F9765587B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 기반 큐의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1030D7-7509-43E9-93F0-736B914BDB26}"/>
              </a:ext>
            </a:extLst>
          </p:cNvPr>
          <p:cNvSpPr txBox="1"/>
          <p:nvPr/>
        </p:nvSpPr>
        <p:spPr>
          <a:xfrm>
            <a:off x="2300838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032BF-98A0-4602-A2AE-DBB1AE6FC971}"/>
              </a:ext>
            </a:extLst>
          </p:cNvPr>
          <p:cNvSpPr txBox="1"/>
          <p:nvPr/>
        </p:nvSpPr>
        <p:spPr>
          <a:xfrm>
            <a:off x="2300838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369924-AD63-425B-8005-7F19C9077B9C}"/>
              </a:ext>
            </a:extLst>
          </p:cNvPr>
          <p:cNvSpPr txBox="1"/>
          <p:nvPr/>
        </p:nvSpPr>
        <p:spPr>
          <a:xfrm>
            <a:off x="4636683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9CA0F9-D983-46A8-BC95-BD5708835C5D}"/>
              </a:ext>
            </a:extLst>
          </p:cNvPr>
          <p:cNvSpPr txBox="1"/>
          <p:nvPr/>
        </p:nvSpPr>
        <p:spPr>
          <a:xfrm>
            <a:off x="4636683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FBB02C-9902-45C9-9AD9-BC3469528C60}"/>
              </a:ext>
            </a:extLst>
          </p:cNvPr>
          <p:cNvSpPr txBox="1"/>
          <p:nvPr/>
        </p:nvSpPr>
        <p:spPr>
          <a:xfrm>
            <a:off x="756662" y="164926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초기 단계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7B868F-3CF2-467A-8682-C7E70FE077EC}"/>
              </a:ext>
            </a:extLst>
          </p:cNvPr>
          <p:cNvSpPr txBox="1"/>
          <p:nvPr/>
        </p:nvSpPr>
        <p:spPr>
          <a:xfrm>
            <a:off x="2300838" y="4164839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48D73C-EC2F-4242-9829-7B1C92D1C746}"/>
              </a:ext>
            </a:extLst>
          </p:cNvPr>
          <p:cNvSpPr txBox="1"/>
          <p:nvPr/>
        </p:nvSpPr>
        <p:spPr>
          <a:xfrm>
            <a:off x="2300838" y="379550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7FD528-877D-4E20-9FFF-420301B221A2}"/>
              </a:ext>
            </a:extLst>
          </p:cNvPr>
          <p:cNvSpPr txBox="1"/>
          <p:nvPr/>
        </p:nvSpPr>
        <p:spPr>
          <a:xfrm>
            <a:off x="4636684" y="4164839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324BF5-F641-4AA2-8B76-5982788440BD}"/>
              </a:ext>
            </a:extLst>
          </p:cNvPr>
          <p:cNvSpPr txBox="1"/>
          <p:nvPr/>
        </p:nvSpPr>
        <p:spPr>
          <a:xfrm>
            <a:off x="4636684" y="379550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B09F0E-09CB-4C56-B1C5-B0DB17404D8D}"/>
              </a:ext>
            </a:extLst>
          </p:cNvPr>
          <p:cNvSpPr txBox="1"/>
          <p:nvPr/>
        </p:nvSpPr>
        <p:spPr>
          <a:xfrm>
            <a:off x="756662" y="3007712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enqueue 5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347BDA-7321-4FD1-A1B5-C2CCD81935BD}"/>
              </a:ext>
            </a:extLst>
          </p:cNvPr>
          <p:cNvSpPr txBox="1"/>
          <p:nvPr/>
        </p:nvSpPr>
        <p:spPr>
          <a:xfrm>
            <a:off x="2300838" y="309219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55801-F4FD-495E-8398-52664803587C}"/>
              </a:ext>
            </a:extLst>
          </p:cNvPr>
          <p:cNvSpPr txBox="1"/>
          <p:nvPr/>
        </p:nvSpPr>
        <p:spPr>
          <a:xfrm>
            <a:off x="2968223" y="309219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88A713-87CF-412F-9ECE-27B0F6AD7C5B}"/>
              </a:ext>
            </a:extLst>
          </p:cNvPr>
          <p:cNvSpPr txBox="1"/>
          <p:nvPr/>
        </p:nvSpPr>
        <p:spPr>
          <a:xfrm>
            <a:off x="2300838" y="2845973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C60D6EF-C2F2-4A06-9514-45A5DAFFDA57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2634531" y="3461526"/>
            <a:ext cx="333692" cy="3339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89AEAF7-EF8F-4F3D-B4A8-C90552E1AA79}"/>
              </a:ext>
            </a:extLst>
          </p:cNvPr>
          <p:cNvSpPr txBox="1"/>
          <p:nvPr/>
        </p:nvSpPr>
        <p:spPr>
          <a:xfrm>
            <a:off x="2300838" y="5902941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DF3129-9AC4-49ED-9A7B-059FC6B4F3CF}"/>
              </a:ext>
            </a:extLst>
          </p:cNvPr>
          <p:cNvSpPr txBox="1"/>
          <p:nvPr/>
        </p:nvSpPr>
        <p:spPr>
          <a:xfrm>
            <a:off x="4636683" y="5902941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61FDC7-D44C-4965-8E5A-1641C738D5E4}"/>
              </a:ext>
            </a:extLst>
          </p:cNvPr>
          <p:cNvSpPr txBox="1"/>
          <p:nvPr/>
        </p:nvSpPr>
        <p:spPr>
          <a:xfrm>
            <a:off x="756662" y="4745814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enqueue 3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FC9A3D-C616-4084-A0F3-01BF7CC89443}"/>
              </a:ext>
            </a:extLst>
          </p:cNvPr>
          <p:cNvSpPr txBox="1"/>
          <p:nvPr/>
        </p:nvSpPr>
        <p:spPr>
          <a:xfrm>
            <a:off x="4302993" y="4830296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17B726-C37A-4AF2-8738-A5843268161D}"/>
              </a:ext>
            </a:extLst>
          </p:cNvPr>
          <p:cNvSpPr txBox="1"/>
          <p:nvPr/>
        </p:nvSpPr>
        <p:spPr>
          <a:xfrm>
            <a:off x="4970378" y="4830296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7604B8-9C47-4887-AB1C-597584341F86}"/>
              </a:ext>
            </a:extLst>
          </p:cNvPr>
          <p:cNvSpPr txBox="1"/>
          <p:nvPr/>
        </p:nvSpPr>
        <p:spPr>
          <a:xfrm>
            <a:off x="4302992" y="4584075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200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30" name="연결선: 구부러짐 29">
            <a:extLst>
              <a:ext uri="{FF2B5EF4-FFF2-40B4-BE49-F238E27FC236}">
                <a16:creationId xmlns:a16="http://schemas.microsoft.com/office/drawing/2014/main" id="{3A1D3C07-0327-4490-8EF3-CB7AC645F16E}"/>
              </a:ext>
            </a:extLst>
          </p:cNvPr>
          <p:cNvCxnSpPr>
            <a:cxnSpLocks/>
            <a:stCxn id="14" idx="1"/>
          </p:cNvCxnSpPr>
          <p:nvPr/>
        </p:nvCxnSpPr>
        <p:spPr>
          <a:xfrm rot="10800000">
            <a:off x="2966218" y="3459475"/>
            <a:ext cx="1670466" cy="520698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F12CB31-6289-4CAB-A19E-85E516B7FA5A}"/>
              </a:ext>
            </a:extLst>
          </p:cNvPr>
          <p:cNvSpPr txBox="1"/>
          <p:nvPr/>
        </p:nvSpPr>
        <p:spPr>
          <a:xfrm>
            <a:off x="2298831" y="5537701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16D6F4-F843-4F93-B5DB-4A36C3C2FE35}"/>
              </a:ext>
            </a:extLst>
          </p:cNvPr>
          <p:cNvSpPr txBox="1"/>
          <p:nvPr/>
        </p:nvSpPr>
        <p:spPr>
          <a:xfrm>
            <a:off x="4636239" y="5533610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1DB9F8-760D-4C7A-B712-A7C244634D3C}"/>
              </a:ext>
            </a:extLst>
          </p:cNvPr>
          <p:cNvSpPr txBox="1"/>
          <p:nvPr/>
        </p:nvSpPr>
        <p:spPr>
          <a:xfrm>
            <a:off x="2298831" y="4834388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197D6EC-6A3E-4525-8ED9-3C758F86EF66}"/>
              </a:ext>
            </a:extLst>
          </p:cNvPr>
          <p:cNvSpPr txBox="1"/>
          <p:nvPr/>
        </p:nvSpPr>
        <p:spPr>
          <a:xfrm>
            <a:off x="2973059" y="4832309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64D8572-730F-4BFB-8FD3-D535A60ED961}"/>
              </a:ext>
            </a:extLst>
          </p:cNvPr>
          <p:cNvSpPr txBox="1"/>
          <p:nvPr/>
        </p:nvSpPr>
        <p:spPr>
          <a:xfrm>
            <a:off x="2298831" y="4588167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922C0037-3B42-4267-B420-322CE14F9B02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2632524" y="5203720"/>
            <a:ext cx="333692" cy="3339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구부러짐 38">
            <a:extLst>
              <a:ext uri="{FF2B5EF4-FFF2-40B4-BE49-F238E27FC236}">
                <a16:creationId xmlns:a16="http://schemas.microsoft.com/office/drawing/2014/main" id="{8370A093-2FAB-4D29-91BC-C0917AEE4B44}"/>
              </a:ext>
            </a:extLst>
          </p:cNvPr>
          <p:cNvCxnSpPr>
            <a:cxnSpLocks/>
          </p:cNvCxnSpPr>
          <p:nvPr/>
        </p:nvCxnSpPr>
        <p:spPr>
          <a:xfrm rot="10800000">
            <a:off x="2965773" y="5197578"/>
            <a:ext cx="1670466" cy="520698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900E3B6-FBD3-4118-A7CE-EEF744023E7F}"/>
              </a:ext>
            </a:extLst>
          </p:cNvPr>
          <p:cNvSpPr txBox="1"/>
          <p:nvPr/>
        </p:nvSpPr>
        <p:spPr>
          <a:xfrm>
            <a:off x="5638508" y="3695339"/>
            <a:ext cx="2655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큐가 </a:t>
            </a:r>
            <a:r>
              <a:rPr lang="ko-KR" altLang="en-US" dirty="0" err="1"/>
              <a:t>비어있던</a:t>
            </a:r>
            <a:r>
              <a:rPr lang="ko-KR" altLang="en-US" dirty="0"/>
              <a:t> 경우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front </a:t>
            </a:r>
            <a:r>
              <a:rPr lang="ko-KR" altLang="en-US" dirty="0"/>
              <a:t>포인터도 위치 변경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9F9AC9C-63ED-4A01-A5D7-EFAE923C8679}"/>
              </a:ext>
            </a:extLst>
          </p:cNvPr>
          <p:cNvSpPr txBox="1"/>
          <p:nvPr/>
        </p:nvSpPr>
        <p:spPr>
          <a:xfrm>
            <a:off x="5637763" y="4815687"/>
            <a:ext cx="24208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삽입할 데이터를 위해</a:t>
            </a:r>
            <a:endParaRPr lang="en-US" altLang="ko-KR" dirty="0"/>
          </a:p>
          <a:p>
            <a:r>
              <a:rPr lang="ko-KR" altLang="en-US" dirty="0"/>
              <a:t>새로운 노드 생성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25773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0" grpId="0"/>
      <p:bldP spid="21" grpId="0"/>
      <p:bldP spid="23" grpId="0"/>
      <p:bldP spid="26" grpId="0" animBg="1"/>
      <p:bldP spid="27" grpId="0" animBg="1"/>
      <p:bldP spid="28" grpId="0"/>
      <p:bldP spid="33" grpId="0" animBg="1"/>
      <p:bldP spid="34" grpId="0" animBg="1"/>
      <p:bldP spid="35" grpId="0" animBg="1"/>
      <p:bldP spid="36" grpId="0" animBg="1"/>
      <p:bldP spid="37" grpId="0"/>
      <p:bldP spid="43" grpId="0"/>
      <p:bldP spid="43" grpId="1"/>
      <p:bldP spid="45" grpId="0"/>
      <p:bldP spid="45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D4F14-92B8-44FE-BC74-E99F34D5D986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E92736DC-2ED7-4CD2-B9D7-8F94BF5C9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36">
            <a:extLst>
              <a:ext uri="{FF2B5EF4-FFF2-40B4-BE49-F238E27FC236}">
                <a16:creationId xmlns:a16="http://schemas.microsoft.com/office/drawing/2014/main" id="{6BBE9A3A-E140-4F0B-BB57-BC5C7BC0DDD7}"/>
              </a:ext>
            </a:extLst>
          </p:cNvPr>
          <p:cNvSpPr txBox="1"/>
          <p:nvPr/>
        </p:nvSpPr>
        <p:spPr>
          <a:xfrm>
            <a:off x="843757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20BB8ED3-76E4-4550-A2CD-688F9765587B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 기반 큐의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1030D7-7509-43E9-93F0-736B914BDB26}"/>
              </a:ext>
            </a:extLst>
          </p:cNvPr>
          <p:cNvSpPr txBox="1"/>
          <p:nvPr/>
        </p:nvSpPr>
        <p:spPr>
          <a:xfrm>
            <a:off x="2300838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032BF-98A0-4602-A2AE-DBB1AE6FC971}"/>
              </a:ext>
            </a:extLst>
          </p:cNvPr>
          <p:cNvSpPr txBox="1"/>
          <p:nvPr/>
        </p:nvSpPr>
        <p:spPr>
          <a:xfrm>
            <a:off x="2300838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369924-AD63-425B-8005-7F19C9077B9C}"/>
              </a:ext>
            </a:extLst>
          </p:cNvPr>
          <p:cNvSpPr txBox="1"/>
          <p:nvPr/>
        </p:nvSpPr>
        <p:spPr>
          <a:xfrm>
            <a:off x="4636683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9CA0F9-D983-46A8-BC95-BD5708835C5D}"/>
              </a:ext>
            </a:extLst>
          </p:cNvPr>
          <p:cNvSpPr txBox="1"/>
          <p:nvPr/>
        </p:nvSpPr>
        <p:spPr>
          <a:xfrm>
            <a:off x="4636683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FBB02C-9902-45C9-9AD9-BC3469528C60}"/>
              </a:ext>
            </a:extLst>
          </p:cNvPr>
          <p:cNvSpPr txBox="1"/>
          <p:nvPr/>
        </p:nvSpPr>
        <p:spPr>
          <a:xfrm>
            <a:off x="756662" y="164926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초기 단계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7B868F-3CF2-467A-8682-C7E70FE077EC}"/>
              </a:ext>
            </a:extLst>
          </p:cNvPr>
          <p:cNvSpPr txBox="1"/>
          <p:nvPr/>
        </p:nvSpPr>
        <p:spPr>
          <a:xfrm>
            <a:off x="2300838" y="4164839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48D73C-EC2F-4242-9829-7B1C92D1C746}"/>
              </a:ext>
            </a:extLst>
          </p:cNvPr>
          <p:cNvSpPr txBox="1"/>
          <p:nvPr/>
        </p:nvSpPr>
        <p:spPr>
          <a:xfrm>
            <a:off x="2300838" y="379550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7FD528-877D-4E20-9FFF-420301B221A2}"/>
              </a:ext>
            </a:extLst>
          </p:cNvPr>
          <p:cNvSpPr txBox="1"/>
          <p:nvPr/>
        </p:nvSpPr>
        <p:spPr>
          <a:xfrm>
            <a:off x="4636684" y="4164839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324BF5-F641-4AA2-8B76-5982788440BD}"/>
              </a:ext>
            </a:extLst>
          </p:cNvPr>
          <p:cNvSpPr txBox="1"/>
          <p:nvPr/>
        </p:nvSpPr>
        <p:spPr>
          <a:xfrm>
            <a:off x="4636684" y="379550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B09F0E-09CB-4C56-B1C5-B0DB17404D8D}"/>
              </a:ext>
            </a:extLst>
          </p:cNvPr>
          <p:cNvSpPr txBox="1"/>
          <p:nvPr/>
        </p:nvSpPr>
        <p:spPr>
          <a:xfrm>
            <a:off x="756662" y="3007712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enqueue 5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347BDA-7321-4FD1-A1B5-C2CCD81935BD}"/>
              </a:ext>
            </a:extLst>
          </p:cNvPr>
          <p:cNvSpPr txBox="1"/>
          <p:nvPr/>
        </p:nvSpPr>
        <p:spPr>
          <a:xfrm>
            <a:off x="2300838" y="309219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55801-F4FD-495E-8398-52664803587C}"/>
              </a:ext>
            </a:extLst>
          </p:cNvPr>
          <p:cNvSpPr txBox="1"/>
          <p:nvPr/>
        </p:nvSpPr>
        <p:spPr>
          <a:xfrm>
            <a:off x="2968223" y="309219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88A713-87CF-412F-9ECE-27B0F6AD7C5B}"/>
              </a:ext>
            </a:extLst>
          </p:cNvPr>
          <p:cNvSpPr txBox="1"/>
          <p:nvPr/>
        </p:nvSpPr>
        <p:spPr>
          <a:xfrm>
            <a:off x="2300838" y="2845973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C60D6EF-C2F2-4A06-9514-45A5DAFFDA57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2634531" y="3461526"/>
            <a:ext cx="333692" cy="3339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89AEAF7-EF8F-4F3D-B4A8-C90552E1AA79}"/>
              </a:ext>
            </a:extLst>
          </p:cNvPr>
          <p:cNvSpPr txBox="1"/>
          <p:nvPr/>
        </p:nvSpPr>
        <p:spPr>
          <a:xfrm>
            <a:off x="2300838" y="5902941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DF3129-9AC4-49ED-9A7B-059FC6B4F3CF}"/>
              </a:ext>
            </a:extLst>
          </p:cNvPr>
          <p:cNvSpPr txBox="1"/>
          <p:nvPr/>
        </p:nvSpPr>
        <p:spPr>
          <a:xfrm>
            <a:off x="4636683" y="5902941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61FDC7-D44C-4965-8E5A-1641C738D5E4}"/>
              </a:ext>
            </a:extLst>
          </p:cNvPr>
          <p:cNvSpPr txBox="1"/>
          <p:nvPr/>
        </p:nvSpPr>
        <p:spPr>
          <a:xfrm>
            <a:off x="756662" y="4745814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enqueue 3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FC9A3D-C616-4084-A0F3-01BF7CC89443}"/>
              </a:ext>
            </a:extLst>
          </p:cNvPr>
          <p:cNvSpPr txBox="1"/>
          <p:nvPr/>
        </p:nvSpPr>
        <p:spPr>
          <a:xfrm>
            <a:off x="4302993" y="4830296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17B726-C37A-4AF2-8738-A5843268161D}"/>
              </a:ext>
            </a:extLst>
          </p:cNvPr>
          <p:cNvSpPr txBox="1"/>
          <p:nvPr/>
        </p:nvSpPr>
        <p:spPr>
          <a:xfrm>
            <a:off x="4970378" y="4830296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7604B8-9C47-4887-AB1C-597584341F86}"/>
              </a:ext>
            </a:extLst>
          </p:cNvPr>
          <p:cNvSpPr txBox="1"/>
          <p:nvPr/>
        </p:nvSpPr>
        <p:spPr>
          <a:xfrm>
            <a:off x="4302992" y="4584075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200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30" name="연결선: 구부러짐 29">
            <a:extLst>
              <a:ext uri="{FF2B5EF4-FFF2-40B4-BE49-F238E27FC236}">
                <a16:creationId xmlns:a16="http://schemas.microsoft.com/office/drawing/2014/main" id="{3A1D3C07-0327-4490-8EF3-CB7AC645F16E}"/>
              </a:ext>
            </a:extLst>
          </p:cNvPr>
          <p:cNvCxnSpPr>
            <a:cxnSpLocks/>
            <a:stCxn id="14" idx="1"/>
          </p:cNvCxnSpPr>
          <p:nvPr/>
        </p:nvCxnSpPr>
        <p:spPr>
          <a:xfrm rot="10800000">
            <a:off x="2966218" y="3459475"/>
            <a:ext cx="1670466" cy="520698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F12CB31-6289-4CAB-A19E-85E516B7FA5A}"/>
              </a:ext>
            </a:extLst>
          </p:cNvPr>
          <p:cNvSpPr txBox="1"/>
          <p:nvPr/>
        </p:nvSpPr>
        <p:spPr>
          <a:xfrm>
            <a:off x="2298831" y="5537701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16D6F4-F843-4F93-B5DB-4A36C3C2FE35}"/>
              </a:ext>
            </a:extLst>
          </p:cNvPr>
          <p:cNvSpPr txBox="1"/>
          <p:nvPr/>
        </p:nvSpPr>
        <p:spPr>
          <a:xfrm>
            <a:off x="4628294" y="5537701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1DB9F8-760D-4C7A-B712-A7C244634D3C}"/>
              </a:ext>
            </a:extLst>
          </p:cNvPr>
          <p:cNvSpPr txBox="1"/>
          <p:nvPr/>
        </p:nvSpPr>
        <p:spPr>
          <a:xfrm>
            <a:off x="2298831" y="4834388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64D8572-730F-4BFB-8FD3-D535A60ED961}"/>
              </a:ext>
            </a:extLst>
          </p:cNvPr>
          <p:cNvSpPr txBox="1"/>
          <p:nvPr/>
        </p:nvSpPr>
        <p:spPr>
          <a:xfrm>
            <a:off x="2298831" y="4588167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922C0037-3B42-4267-B420-322CE14F9B02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2632524" y="5203720"/>
            <a:ext cx="333692" cy="3339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구부러짐 38">
            <a:extLst>
              <a:ext uri="{FF2B5EF4-FFF2-40B4-BE49-F238E27FC236}">
                <a16:creationId xmlns:a16="http://schemas.microsoft.com/office/drawing/2014/main" id="{8370A093-2FAB-4D29-91BC-C0917AEE4B44}"/>
              </a:ext>
            </a:extLst>
          </p:cNvPr>
          <p:cNvCxnSpPr>
            <a:cxnSpLocks/>
            <a:stCxn id="34" idx="1"/>
          </p:cNvCxnSpPr>
          <p:nvPr/>
        </p:nvCxnSpPr>
        <p:spPr>
          <a:xfrm rot="10800000">
            <a:off x="2957828" y="5201669"/>
            <a:ext cx="1670466" cy="520698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4AE531BD-EBCE-4EB7-8113-16F17B449B63}"/>
              </a:ext>
            </a:extLst>
          </p:cNvPr>
          <p:cNvSpPr txBox="1"/>
          <p:nvPr/>
        </p:nvSpPr>
        <p:spPr>
          <a:xfrm>
            <a:off x="5619263" y="5437174"/>
            <a:ext cx="31974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큐가 </a:t>
            </a:r>
            <a:r>
              <a:rPr lang="ko-KR" altLang="en-US" sz="1600" dirty="0" err="1"/>
              <a:t>비어있지</a:t>
            </a:r>
            <a:r>
              <a:rPr lang="ko-KR" altLang="en-US" sz="1600" dirty="0"/>
              <a:t> 않는 경우</a:t>
            </a:r>
            <a:r>
              <a:rPr lang="en-US" altLang="ko-KR" sz="1600" dirty="0"/>
              <a:t>,</a:t>
            </a:r>
          </a:p>
          <a:p>
            <a:r>
              <a:rPr lang="ko-KR" altLang="en-US" sz="1600" dirty="0"/>
              <a:t>이전의 </a:t>
            </a:r>
            <a:r>
              <a:rPr lang="en-US" altLang="ko-KR" sz="1600" dirty="0"/>
              <a:t>rear </a:t>
            </a:r>
            <a:r>
              <a:rPr lang="ko-KR" altLang="en-US" sz="1600" dirty="0"/>
              <a:t>포인터에 해당하는</a:t>
            </a:r>
            <a:endParaRPr lang="en-US" altLang="ko-KR" sz="1600" dirty="0"/>
          </a:p>
          <a:p>
            <a:r>
              <a:rPr lang="ko-KR" altLang="en-US" sz="1600" dirty="0"/>
              <a:t>노드의 </a:t>
            </a:r>
            <a:r>
              <a:rPr lang="en-US" altLang="ko-KR" sz="1600" dirty="0"/>
              <a:t>next</a:t>
            </a:r>
            <a:r>
              <a:rPr lang="ko-KR" altLang="en-US" sz="1600" dirty="0"/>
              <a:t>를 새로운 노드에 연결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3240FFC-1A05-4A19-B11F-DA8FF8E51D82}"/>
              </a:ext>
            </a:extLst>
          </p:cNvPr>
          <p:cNvSpPr txBox="1"/>
          <p:nvPr/>
        </p:nvSpPr>
        <p:spPr>
          <a:xfrm>
            <a:off x="2968223" y="4830296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0B8FE144-4AF3-444A-96EA-2BDD374FF138}"/>
              </a:ext>
            </a:extLst>
          </p:cNvPr>
          <p:cNvCxnSpPr>
            <a:cxnSpLocks/>
            <a:stCxn id="42" idx="3"/>
          </p:cNvCxnSpPr>
          <p:nvPr/>
        </p:nvCxnSpPr>
        <p:spPr>
          <a:xfrm>
            <a:off x="3635608" y="5014962"/>
            <a:ext cx="66738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31897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4" grpId="0"/>
      <p:bldP spid="44" grpId="1"/>
      <p:bldP spid="4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D4F14-92B8-44FE-BC74-E99F34D5D986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E92736DC-2ED7-4CD2-B9D7-8F94BF5C9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36">
            <a:extLst>
              <a:ext uri="{FF2B5EF4-FFF2-40B4-BE49-F238E27FC236}">
                <a16:creationId xmlns:a16="http://schemas.microsoft.com/office/drawing/2014/main" id="{6BBE9A3A-E140-4F0B-BB57-BC5C7BC0DDD7}"/>
              </a:ext>
            </a:extLst>
          </p:cNvPr>
          <p:cNvSpPr txBox="1"/>
          <p:nvPr/>
        </p:nvSpPr>
        <p:spPr>
          <a:xfrm>
            <a:off x="843757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20BB8ED3-76E4-4550-A2CD-688F9765587B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 기반 큐의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1030D7-7509-43E9-93F0-736B914BDB26}"/>
              </a:ext>
            </a:extLst>
          </p:cNvPr>
          <p:cNvSpPr txBox="1"/>
          <p:nvPr/>
        </p:nvSpPr>
        <p:spPr>
          <a:xfrm>
            <a:off x="2300838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032BF-98A0-4602-A2AE-DBB1AE6FC971}"/>
              </a:ext>
            </a:extLst>
          </p:cNvPr>
          <p:cNvSpPr txBox="1"/>
          <p:nvPr/>
        </p:nvSpPr>
        <p:spPr>
          <a:xfrm>
            <a:off x="2300838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369924-AD63-425B-8005-7F19C9077B9C}"/>
              </a:ext>
            </a:extLst>
          </p:cNvPr>
          <p:cNvSpPr txBox="1"/>
          <p:nvPr/>
        </p:nvSpPr>
        <p:spPr>
          <a:xfrm>
            <a:off x="4636683" y="240753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9CA0F9-D983-46A8-BC95-BD5708835C5D}"/>
              </a:ext>
            </a:extLst>
          </p:cNvPr>
          <p:cNvSpPr txBox="1"/>
          <p:nvPr/>
        </p:nvSpPr>
        <p:spPr>
          <a:xfrm>
            <a:off x="4636683" y="20382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FBB02C-9902-45C9-9AD9-BC3469528C60}"/>
              </a:ext>
            </a:extLst>
          </p:cNvPr>
          <p:cNvSpPr txBox="1"/>
          <p:nvPr/>
        </p:nvSpPr>
        <p:spPr>
          <a:xfrm>
            <a:off x="756662" y="164926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초기 단계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7B868F-3CF2-467A-8682-C7E70FE077EC}"/>
              </a:ext>
            </a:extLst>
          </p:cNvPr>
          <p:cNvSpPr txBox="1"/>
          <p:nvPr/>
        </p:nvSpPr>
        <p:spPr>
          <a:xfrm>
            <a:off x="2300838" y="4164839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48D73C-EC2F-4242-9829-7B1C92D1C746}"/>
              </a:ext>
            </a:extLst>
          </p:cNvPr>
          <p:cNvSpPr txBox="1"/>
          <p:nvPr/>
        </p:nvSpPr>
        <p:spPr>
          <a:xfrm>
            <a:off x="2300838" y="379550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7FD528-877D-4E20-9FFF-420301B221A2}"/>
              </a:ext>
            </a:extLst>
          </p:cNvPr>
          <p:cNvSpPr txBox="1"/>
          <p:nvPr/>
        </p:nvSpPr>
        <p:spPr>
          <a:xfrm>
            <a:off x="4636684" y="4164839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324BF5-F641-4AA2-8B76-5982788440BD}"/>
              </a:ext>
            </a:extLst>
          </p:cNvPr>
          <p:cNvSpPr txBox="1"/>
          <p:nvPr/>
        </p:nvSpPr>
        <p:spPr>
          <a:xfrm>
            <a:off x="4636684" y="379550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B09F0E-09CB-4C56-B1C5-B0DB17404D8D}"/>
              </a:ext>
            </a:extLst>
          </p:cNvPr>
          <p:cNvSpPr txBox="1"/>
          <p:nvPr/>
        </p:nvSpPr>
        <p:spPr>
          <a:xfrm>
            <a:off x="756662" y="3007712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enqueue 5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347BDA-7321-4FD1-A1B5-C2CCD81935BD}"/>
              </a:ext>
            </a:extLst>
          </p:cNvPr>
          <p:cNvSpPr txBox="1"/>
          <p:nvPr/>
        </p:nvSpPr>
        <p:spPr>
          <a:xfrm>
            <a:off x="2300838" y="309219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55801-F4FD-495E-8398-52664803587C}"/>
              </a:ext>
            </a:extLst>
          </p:cNvPr>
          <p:cNvSpPr txBox="1"/>
          <p:nvPr/>
        </p:nvSpPr>
        <p:spPr>
          <a:xfrm>
            <a:off x="2968223" y="309219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88A713-87CF-412F-9ECE-27B0F6AD7C5B}"/>
              </a:ext>
            </a:extLst>
          </p:cNvPr>
          <p:cNvSpPr txBox="1"/>
          <p:nvPr/>
        </p:nvSpPr>
        <p:spPr>
          <a:xfrm>
            <a:off x="2300838" y="2845973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C60D6EF-C2F2-4A06-9514-45A5DAFFDA57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2634531" y="3461526"/>
            <a:ext cx="333692" cy="3339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89AEAF7-EF8F-4F3D-B4A8-C90552E1AA79}"/>
              </a:ext>
            </a:extLst>
          </p:cNvPr>
          <p:cNvSpPr txBox="1"/>
          <p:nvPr/>
        </p:nvSpPr>
        <p:spPr>
          <a:xfrm>
            <a:off x="2300838" y="5902941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DF3129-9AC4-49ED-9A7B-059FC6B4F3CF}"/>
              </a:ext>
            </a:extLst>
          </p:cNvPr>
          <p:cNvSpPr txBox="1"/>
          <p:nvPr/>
        </p:nvSpPr>
        <p:spPr>
          <a:xfrm>
            <a:off x="4636683" y="5902941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E85E59-0546-40CF-8F26-7106AEA44477}"/>
              </a:ext>
            </a:extLst>
          </p:cNvPr>
          <p:cNvSpPr txBox="1"/>
          <p:nvPr/>
        </p:nvSpPr>
        <p:spPr>
          <a:xfrm>
            <a:off x="4636684" y="5533609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61FDC7-D44C-4965-8E5A-1641C738D5E4}"/>
              </a:ext>
            </a:extLst>
          </p:cNvPr>
          <p:cNvSpPr txBox="1"/>
          <p:nvPr/>
        </p:nvSpPr>
        <p:spPr>
          <a:xfrm>
            <a:off x="756662" y="4745814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enqueue 3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02275B4-9B83-474E-804D-A377C27F21B9}"/>
              </a:ext>
            </a:extLst>
          </p:cNvPr>
          <p:cNvSpPr txBox="1"/>
          <p:nvPr/>
        </p:nvSpPr>
        <p:spPr>
          <a:xfrm>
            <a:off x="2968223" y="4830296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CEA22BC8-4990-471C-A633-E30C49256F33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4970377" y="5199629"/>
            <a:ext cx="0" cy="333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AFC9A3D-C616-4084-A0F3-01BF7CC89443}"/>
              </a:ext>
            </a:extLst>
          </p:cNvPr>
          <p:cNvSpPr txBox="1"/>
          <p:nvPr/>
        </p:nvSpPr>
        <p:spPr>
          <a:xfrm>
            <a:off x="4302993" y="4830296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17B726-C37A-4AF2-8738-A5843268161D}"/>
              </a:ext>
            </a:extLst>
          </p:cNvPr>
          <p:cNvSpPr txBox="1"/>
          <p:nvPr/>
        </p:nvSpPr>
        <p:spPr>
          <a:xfrm>
            <a:off x="4970378" y="4830296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7604B8-9C47-4887-AB1C-597584341F86}"/>
              </a:ext>
            </a:extLst>
          </p:cNvPr>
          <p:cNvSpPr txBox="1"/>
          <p:nvPr/>
        </p:nvSpPr>
        <p:spPr>
          <a:xfrm>
            <a:off x="4302992" y="4584075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200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34E707AE-FC1D-41AD-8D5A-B233174C4436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>
            <a:off x="3635608" y="5014962"/>
            <a:ext cx="66738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구부러짐 29">
            <a:extLst>
              <a:ext uri="{FF2B5EF4-FFF2-40B4-BE49-F238E27FC236}">
                <a16:creationId xmlns:a16="http://schemas.microsoft.com/office/drawing/2014/main" id="{3A1D3C07-0327-4490-8EF3-CB7AC645F16E}"/>
              </a:ext>
            </a:extLst>
          </p:cNvPr>
          <p:cNvCxnSpPr>
            <a:cxnSpLocks/>
            <a:stCxn id="14" idx="1"/>
          </p:cNvCxnSpPr>
          <p:nvPr/>
        </p:nvCxnSpPr>
        <p:spPr>
          <a:xfrm rot="10800000">
            <a:off x="2966218" y="3459475"/>
            <a:ext cx="1670466" cy="520698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F12CB31-6289-4CAB-A19E-85E516B7FA5A}"/>
              </a:ext>
            </a:extLst>
          </p:cNvPr>
          <p:cNvSpPr txBox="1"/>
          <p:nvPr/>
        </p:nvSpPr>
        <p:spPr>
          <a:xfrm>
            <a:off x="2298831" y="5537701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1DB9F8-760D-4C7A-B712-A7C244634D3C}"/>
              </a:ext>
            </a:extLst>
          </p:cNvPr>
          <p:cNvSpPr txBox="1"/>
          <p:nvPr/>
        </p:nvSpPr>
        <p:spPr>
          <a:xfrm>
            <a:off x="2298831" y="4834388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64D8572-730F-4BFB-8FD3-D535A60ED961}"/>
              </a:ext>
            </a:extLst>
          </p:cNvPr>
          <p:cNvSpPr txBox="1"/>
          <p:nvPr/>
        </p:nvSpPr>
        <p:spPr>
          <a:xfrm>
            <a:off x="2298831" y="4588167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922C0037-3B42-4267-B420-322CE14F9B02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2632524" y="5203720"/>
            <a:ext cx="333692" cy="3339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3A5089A-9647-4C50-969C-FA91531D6AA1}"/>
              </a:ext>
            </a:extLst>
          </p:cNvPr>
          <p:cNvSpPr txBox="1"/>
          <p:nvPr/>
        </p:nvSpPr>
        <p:spPr>
          <a:xfrm>
            <a:off x="5637763" y="5587922"/>
            <a:ext cx="2573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rear </a:t>
            </a:r>
            <a:r>
              <a:rPr lang="ko-KR" altLang="en-US" dirty="0"/>
              <a:t>포인터의 위치 변경</a:t>
            </a:r>
          </a:p>
        </p:txBody>
      </p:sp>
    </p:spTree>
    <p:extLst>
      <p:ext uri="{BB962C8B-B14F-4D97-AF65-F5344CB8AC3E}">
        <p14:creationId xmlns:p14="http://schemas.microsoft.com/office/powerpoint/2010/main" val="138590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4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DC1C1E-0CFB-460B-AC4A-8122D6A95238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925D4564-20B0-4DA4-AE6A-C6BE2FD5F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36">
            <a:extLst>
              <a:ext uri="{FF2B5EF4-FFF2-40B4-BE49-F238E27FC236}">
                <a16:creationId xmlns:a16="http://schemas.microsoft.com/office/drawing/2014/main" id="{23E594E5-0D4A-43CF-8338-F488556E643B}"/>
              </a:ext>
            </a:extLst>
          </p:cNvPr>
          <p:cNvSpPr txBox="1"/>
          <p:nvPr/>
        </p:nvSpPr>
        <p:spPr>
          <a:xfrm>
            <a:off x="843757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6</a:t>
            </a: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3774775C-B616-40A9-85E5-B197F0671793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 기반 큐의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5FFF0D-BEF8-435B-8615-A169B9F9B5F0}"/>
              </a:ext>
            </a:extLst>
          </p:cNvPr>
          <p:cNvSpPr txBox="1"/>
          <p:nvPr/>
        </p:nvSpPr>
        <p:spPr>
          <a:xfrm>
            <a:off x="4459448" y="270401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D9BE4-21ED-4521-8E1D-F0C7805C41C6}"/>
              </a:ext>
            </a:extLst>
          </p:cNvPr>
          <p:cNvSpPr txBox="1"/>
          <p:nvPr/>
        </p:nvSpPr>
        <p:spPr>
          <a:xfrm>
            <a:off x="887297" y="1662979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dequeue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B480D1-35CD-4B06-BE0B-0946DDE84E90}"/>
              </a:ext>
            </a:extLst>
          </p:cNvPr>
          <p:cNvSpPr txBox="1"/>
          <p:nvPr/>
        </p:nvSpPr>
        <p:spPr>
          <a:xfrm>
            <a:off x="2790987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1D4B2F8D-9E55-4A9E-A3C5-7BA54A5ECD7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793141" y="2370037"/>
            <a:ext cx="0" cy="333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DA6A84E-8EFE-4A2F-83E6-52317C94884D}"/>
              </a:ext>
            </a:extLst>
          </p:cNvPr>
          <p:cNvSpPr txBox="1"/>
          <p:nvPr/>
        </p:nvSpPr>
        <p:spPr>
          <a:xfrm>
            <a:off x="4125757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38FD7B-761E-4C72-BC78-37129C353632}"/>
              </a:ext>
            </a:extLst>
          </p:cNvPr>
          <p:cNvSpPr txBox="1"/>
          <p:nvPr/>
        </p:nvSpPr>
        <p:spPr>
          <a:xfrm>
            <a:off x="4793142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597E21-F561-46E7-816D-55CB3D4911DC}"/>
              </a:ext>
            </a:extLst>
          </p:cNvPr>
          <p:cNvSpPr txBox="1"/>
          <p:nvPr/>
        </p:nvSpPr>
        <p:spPr>
          <a:xfrm>
            <a:off x="4125756" y="1754483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200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983839D3-8AE4-49D7-AC5E-3B84E38546D5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3458372" y="2185370"/>
            <a:ext cx="66738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D5F90A2-C77D-40EA-88ED-724931FA3D0A}"/>
              </a:ext>
            </a:extLst>
          </p:cNvPr>
          <p:cNvSpPr txBox="1"/>
          <p:nvPr/>
        </p:nvSpPr>
        <p:spPr>
          <a:xfrm>
            <a:off x="2121595" y="2708109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810857-9715-4164-B3B5-68E68BA83836}"/>
              </a:ext>
            </a:extLst>
          </p:cNvPr>
          <p:cNvSpPr txBox="1"/>
          <p:nvPr/>
        </p:nvSpPr>
        <p:spPr>
          <a:xfrm>
            <a:off x="2121595" y="2004796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CA1046-332C-4585-854E-B279F1EA094F}"/>
              </a:ext>
            </a:extLst>
          </p:cNvPr>
          <p:cNvSpPr txBox="1"/>
          <p:nvPr/>
        </p:nvSpPr>
        <p:spPr>
          <a:xfrm>
            <a:off x="2121595" y="1758575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E1FB185-885C-40E1-BFDF-12BE8D9D5FFB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2455288" y="2374128"/>
            <a:ext cx="333692" cy="3339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882BAB9-79D5-42F6-A208-D132AF48362C}"/>
              </a:ext>
            </a:extLst>
          </p:cNvPr>
          <p:cNvSpPr txBox="1"/>
          <p:nvPr/>
        </p:nvSpPr>
        <p:spPr>
          <a:xfrm>
            <a:off x="2123602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43A3B4-002C-4529-9694-94945B300557}"/>
              </a:ext>
            </a:extLst>
          </p:cNvPr>
          <p:cNvSpPr txBox="1"/>
          <p:nvPr/>
        </p:nvSpPr>
        <p:spPr>
          <a:xfrm>
            <a:off x="4459447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477424-D923-4524-9197-241818C46A32}"/>
              </a:ext>
            </a:extLst>
          </p:cNvPr>
          <p:cNvSpPr txBox="1"/>
          <p:nvPr/>
        </p:nvSpPr>
        <p:spPr>
          <a:xfrm>
            <a:off x="953670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tmp</a:t>
            </a:r>
            <a:endParaRPr lang="ko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2B0C458-9C8D-4D55-BB27-E647706EE38F}"/>
              </a:ext>
            </a:extLst>
          </p:cNvPr>
          <p:cNvCxnSpPr>
            <a:cxnSpLocks/>
            <a:stCxn id="22" idx="0"/>
            <a:endCxn id="15" idx="2"/>
          </p:cNvCxnSpPr>
          <p:nvPr/>
        </p:nvCxnSpPr>
        <p:spPr>
          <a:xfrm flipV="1">
            <a:off x="1287363" y="2374128"/>
            <a:ext cx="1167925" cy="3424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8FE40BF-F84A-444C-910F-7F7CB5C93E4F}"/>
              </a:ext>
            </a:extLst>
          </p:cNvPr>
          <p:cNvSpPr txBox="1"/>
          <p:nvPr/>
        </p:nvSpPr>
        <p:spPr>
          <a:xfrm>
            <a:off x="953670" y="2716542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3FD2D63-5A4B-49C6-9A3B-99BA1EBF4352}"/>
              </a:ext>
            </a:extLst>
          </p:cNvPr>
          <p:cNvSpPr txBox="1"/>
          <p:nvPr/>
        </p:nvSpPr>
        <p:spPr>
          <a:xfrm>
            <a:off x="5460522" y="1873020"/>
            <a:ext cx="28371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노드 제거를 위한</a:t>
            </a:r>
            <a:r>
              <a:rPr lang="en-US" altLang="ko-KR" sz="1600" dirty="0"/>
              <a:t>,</a:t>
            </a:r>
          </a:p>
          <a:p>
            <a:r>
              <a:rPr lang="ko-KR" altLang="en-US" sz="1600" dirty="0"/>
              <a:t>임시 포인터 </a:t>
            </a:r>
            <a:r>
              <a:rPr lang="en-US" altLang="ko-KR" sz="1600" dirty="0" err="1"/>
              <a:t>tmp</a:t>
            </a:r>
            <a:r>
              <a:rPr lang="en-US" altLang="ko-KR" sz="1600" dirty="0"/>
              <a:t> </a:t>
            </a:r>
            <a:r>
              <a:rPr lang="ko-KR" altLang="en-US" sz="1600" dirty="0"/>
              <a:t>생성</a:t>
            </a:r>
            <a:br>
              <a:rPr lang="en-US" altLang="ko-KR" sz="1600" dirty="0"/>
            </a:br>
            <a:r>
              <a:rPr lang="ko-KR" altLang="en-US" sz="1600" dirty="0"/>
              <a:t>및 </a:t>
            </a:r>
            <a:r>
              <a:rPr lang="en-US" altLang="ko-KR" sz="1600" dirty="0"/>
              <a:t>front</a:t>
            </a:r>
            <a:r>
              <a:rPr lang="ko-KR" altLang="en-US" sz="1600" dirty="0"/>
              <a:t>에 해당하는 노드 지칭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0094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 animBg="1"/>
      <p:bldP spid="20" grpId="0"/>
      <p:bldP spid="22" grpId="0" animBg="1"/>
      <p:bldP spid="40" grpId="0"/>
      <p:bldP spid="4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36C86F9-71DF-485E-9974-4637ACA264A3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endParaRPr lang="ko-KR" altLang="en-US" dirty="0"/>
          </a:p>
        </p:txBody>
      </p:sp>
      <p:pic>
        <p:nvPicPr>
          <p:cNvPr id="5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C3181B48-E04B-4698-B5B5-092897531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955F7762-5DE8-4F03-8A1B-7856455CC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7" name="TextBox 43">
            <a:extLst>
              <a:ext uri="{FF2B5EF4-FFF2-40B4-BE49-F238E27FC236}">
                <a16:creationId xmlns:a16="http://schemas.microsoft.com/office/drawing/2014/main" id="{76142562-9E7C-4C8A-B95B-036B572ED63C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16112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</a:p>
        </p:txBody>
      </p:sp>
      <p:sp>
        <p:nvSpPr>
          <p:cNvPr id="8" name="TextBox 36">
            <a:extLst>
              <a:ext uri="{FF2B5EF4-FFF2-40B4-BE49-F238E27FC236}">
                <a16:creationId xmlns:a16="http://schemas.microsoft.com/office/drawing/2014/main" id="{7B4BAA4A-BB6A-4CDE-AD1A-32EE392765CE}"/>
              </a:ext>
            </a:extLst>
          </p:cNvPr>
          <p:cNvSpPr txBox="1"/>
          <p:nvPr/>
        </p:nvSpPr>
        <p:spPr>
          <a:xfrm>
            <a:off x="841351" y="1708404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9" name="TextBox 42">
            <a:extLst>
              <a:ext uri="{FF2B5EF4-FFF2-40B4-BE49-F238E27FC236}">
                <a16:creationId xmlns:a16="http://schemas.microsoft.com/office/drawing/2014/main" id="{AEDD00E9-4EF2-40A2-B49E-05F9394E9317}"/>
              </a:ext>
            </a:extLst>
          </p:cNvPr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큐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42">
            <a:extLst>
              <a:ext uri="{FF2B5EF4-FFF2-40B4-BE49-F238E27FC236}">
                <a16:creationId xmlns:a16="http://schemas.microsoft.com/office/drawing/2014/main" id="{C7B0D7E4-6BC5-42AC-8A85-FD44779247F6}"/>
              </a:ext>
            </a:extLst>
          </p:cNvPr>
          <p:cNvSpPr txBox="1"/>
          <p:nvPr/>
        </p:nvSpPr>
        <p:spPr>
          <a:xfrm>
            <a:off x="1193780" y="17179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First-In First-Out : FIFO</a:t>
            </a:r>
          </a:p>
        </p:txBody>
      </p:sp>
      <p:sp>
        <p:nvSpPr>
          <p:cNvPr id="11" name="TextBox 42">
            <a:extLst>
              <a:ext uri="{FF2B5EF4-FFF2-40B4-BE49-F238E27FC236}">
                <a16:creationId xmlns:a16="http://schemas.microsoft.com/office/drawing/2014/main" id="{D3A80C36-C0EA-4B07-B29F-751A3EEB995F}"/>
              </a:ext>
            </a:extLst>
          </p:cNvPr>
          <p:cNvSpPr txBox="1"/>
          <p:nvPr/>
        </p:nvSpPr>
        <p:spPr>
          <a:xfrm>
            <a:off x="1212831" y="2165608"/>
            <a:ext cx="5919832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Blip>
                <a:blip r:embed="rId4"/>
              </a:buBlip>
            </a:pP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처음 들어간 것이 먼저 나오도록 되어있는 자료 구조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b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원소가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rear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통해서 삽입되고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front</a:t>
            </a:r>
            <a:r>
              <a:rPr lang="ko-KR" altLang="en-US" sz="1500" b="1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통해 삭제됨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2" name="TextBox 42">
            <a:extLst>
              <a:ext uri="{FF2B5EF4-FFF2-40B4-BE49-F238E27FC236}">
                <a16:creationId xmlns:a16="http://schemas.microsoft.com/office/drawing/2014/main" id="{23C067FD-D04A-47CE-9BF4-411218C4CE0F}"/>
              </a:ext>
            </a:extLst>
          </p:cNvPr>
          <p:cNvSpPr txBox="1"/>
          <p:nvPr/>
        </p:nvSpPr>
        <p:spPr>
          <a:xfrm>
            <a:off x="1212831" y="2776079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추상 데이터 타입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BBCE9012-67A9-4F9B-B57A-91563B5AF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2797333"/>
            <a:ext cx="335280" cy="335280"/>
          </a:xfrm>
          <a:prstGeom prst="rect">
            <a:avLst/>
          </a:prstGeom>
          <a:noFill/>
        </p:spPr>
      </p:pic>
      <p:sp>
        <p:nvSpPr>
          <p:cNvPr id="14" name="TextBox 36">
            <a:extLst>
              <a:ext uri="{FF2B5EF4-FFF2-40B4-BE49-F238E27FC236}">
                <a16:creationId xmlns:a16="http://schemas.microsoft.com/office/drawing/2014/main" id="{5EA47A70-D00F-4867-9E78-8C03B1154143}"/>
              </a:ext>
            </a:extLst>
          </p:cNvPr>
          <p:cNvSpPr txBox="1"/>
          <p:nvPr/>
        </p:nvSpPr>
        <p:spPr>
          <a:xfrm>
            <a:off x="841351" y="2806857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sp>
        <p:nvSpPr>
          <p:cNvPr id="15" name="TextBox 42">
            <a:extLst>
              <a:ext uri="{FF2B5EF4-FFF2-40B4-BE49-F238E27FC236}">
                <a16:creationId xmlns:a16="http://schemas.microsoft.com/office/drawing/2014/main" id="{B7AC548B-7A3C-4F99-8F04-C047B5D07C54}"/>
              </a:ext>
            </a:extLst>
          </p:cNvPr>
          <p:cNvSpPr txBox="1"/>
          <p:nvPr/>
        </p:nvSpPr>
        <p:spPr>
          <a:xfrm>
            <a:off x="1075479" y="3150946"/>
            <a:ext cx="7179288" cy="286232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Blip>
                <a:blip r:embed="rId4"/>
              </a:buBlip>
            </a:pP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front : 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원소의 접근 및 삭제는 큐의 가장 앞에서 일어나는 것으로 제한됨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l">
              <a:buBlip>
                <a:blip r:embed="rId4"/>
              </a:buBlip>
            </a:pP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rear : 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원소의 삽입은 큐의 가장 뒤에서 일어나는 것으로 제한됨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l">
              <a:buBlip>
                <a:blip r:embed="rId4"/>
              </a:buBlip>
            </a:pPr>
            <a:endParaRPr lang="en-US" altLang="ko-KR" sz="15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buBlip>
                <a:blip r:embed="rId4"/>
              </a:buBlip>
            </a:pP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enqueue(e)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큐의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rear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 객체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e</a:t>
            </a:r>
            <a:r>
              <a:rPr lang="ko-KR" altLang="en-US" sz="1500" b="1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삽입하는 함수</a:t>
            </a:r>
            <a:endParaRPr lang="en-US" altLang="ko-KR" sz="15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buBlip>
                <a:blip r:embed="rId4"/>
              </a:buBlip>
            </a:pP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dequeue() : 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큐의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front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에서 객체를 삭제하는 함수 </a:t>
            </a:r>
            <a:b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                  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빈 큐일 경우 에러를 발생시킴</a:t>
            </a:r>
            <a:endParaRPr lang="en-US" altLang="ko-KR" sz="15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buBlip>
                <a:blip r:embed="rId4"/>
              </a:buBlip>
            </a:pP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front()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큐의 맨 앞의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값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가장 먼저 입력한 것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제거하지 않고 </a:t>
            </a:r>
            <a:b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             </a:t>
            </a:r>
            <a:r>
              <a:rPr lang="ko-KR" altLang="en-US" sz="1500" b="1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참조만을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반환하는 함수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l">
              <a:buBlip>
                <a:blip r:embed="rId4"/>
              </a:buBlip>
            </a:pP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rear()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큐의 맨 뒤의 값을 제거하지 않고 </a:t>
            </a:r>
            <a:r>
              <a:rPr lang="ko-KR" altLang="en-US" sz="1500" b="1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참조만을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반환하는 함수</a:t>
            </a:r>
            <a:endParaRPr lang="en-US" altLang="ko-KR" sz="15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 &gt;&gt; front(), rear()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는 큐가 비었을 경우 에러를 발생시킴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l">
              <a:buBlip>
                <a:blip r:embed="rId4"/>
              </a:buBlip>
            </a:pP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size()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큐 안의 객체의 개수를 반환하는 함수</a:t>
            </a:r>
            <a:endParaRPr lang="en-US" altLang="ko-KR" sz="15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buBlip>
                <a:blip r:embed="rId4"/>
              </a:buBlip>
            </a:pP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isEmpty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()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큐가 비었으면 참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그렇지 않으면 거짓을 반환하는 함수</a:t>
            </a:r>
            <a:endParaRPr lang="en-US" altLang="ko-KR" sz="1500" b="1" spc="100" dirty="0">
              <a:solidFill>
                <a:schemeClr val="accent5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89396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DC1C1E-0CFB-460B-AC4A-8122D6A95238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925D4564-20B0-4DA4-AE6A-C6BE2FD5F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36">
            <a:extLst>
              <a:ext uri="{FF2B5EF4-FFF2-40B4-BE49-F238E27FC236}">
                <a16:creationId xmlns:a16="http://schemas.microsoft.com/office/drawing/2014/main" id="{23E594E5-0D4A-43CF-8338-F488556E643B}"/>
              </a:ext>
            </a:extLst>
          </p:cNvPr>
          <p:cNvSpPr txBox="1"/>
          <p:nvPr/>
        </p:nvSpPr>
        <p:spPr>
          <a:xfrm>
            <a:off x="843757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6</a:t>
            </a: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3774775C-B616-40A9-85E5-B197F0671793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 기반 큐의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5FFF0D-BEF8-435B-8615-A169B9F9B5F0}"/>
              </a:ext>
            </a:extLst>
          </p:cNvPr>
          <p:cNvSpPr txBox="1"/>
          <p:nvPr/>
        </p:nvSpPr>
        <p:spPr>
          <a:xfrm>
            <a:off x="4459448" y="270401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D9BE4-21ED-4521-8E1D-F0C7805C41C6}"/>
              </a:ext>
            </a:extLst>
          </p:cNvPr>
          <p:cNvSpPr txBox="1"/>
          <p:nvPr/>
        </p:nvSpPr>
        <p:spPr>
          <a:xfrm>
            <a:off x="887297" y="1662979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dequeue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B480D1-35CD-4B06-BE0B-0946DDE84E90}"/>
              </a:ext>
            </a:extLst>
          </p:cNvPr>
          <p:cNvSpPr txBox="1"/>
          <p:nvPr/>
        </p:nvSpPr>
        <p:spPr>
          <a:xfrm>
            <a:off x="2790987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1D4B2F8D-9E55-4A9E-A3C5-7BA54A5ECD7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793141" y="2370037"/>
            <a:ext cx="0" cy="333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DA6A84E-8EFE-4A2F-83E6-52317C94884D}"/>
              </a:ext>
            </a:extLst>
          </p:cNvPr>
          <p:cNvSpPr txBox="1"/>
          <p:nvPr/>
        </p:nvSpPr>
        <p:spPr>
          <a:xfrm>
            <a:off x="4125757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38FD7B-761E-4C72-BC78-37129C353632}"/>
              </a:ext>
            </a:extLst>
          </p:cNvPr>
          <p:cNvSpPr txBox="1"/>
          <p:nvPr/>
        </p:nvSpPr>
        <p:spPr>
          <a:xfrm>
            <a:off x="4793142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597E21-F561-46E7-816D-55CB3D4911DC}"/>
              </a:ext>
            </a:extLst>
          </p:cNvPr>
          <p:cNvSpPr txBox="1"/>
          <p:nvPr/>
        </p:nvSpPr>
        <p:spPr>
          <a:xfrm>
            <a:off x="4125756" y="1754483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200</a:t>
            </a:r>
            <a:r>
              <a:rPr lang="ko-KR" altLang="en-US" sz="1000" dirty="0"/>
              <a:t>번지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983839D3-8AE4-49D7-AC5E-3B84E38546D5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3458372" y="2185370"/>
            <a:ext cx="66738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A810857-9715-4164-B3B5-68E68BA83836}"/>
              </a:ext>
            </a:extLst>
          </p:cNvPr>
          <p:cNvSpPr txBox="1"/>
          <p:nvPr/>
        </p:nvSpPr>
        <p:spPr>
          <a:xfrm>
            <a:off x="2121595" y="2004796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CA1046-332C-4585-854E-B279F1EA094F}"/>
              </a:ext>
            </a:extLst>
          </p:cNvPr>
          <p:cNvSpPr txBox="1"/>
          <p:nvPr/>
        </p:nvSpPr>
        <p:spPr>
          <a:xfrm>
            <a:off x="2121595" y="1758575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100</a:t>
            </a:r>
            <a:r>
              <a:rPr lang="ko-KR" altLang="en-US" sz="1000" dirty="0"/>
              <a:t>번지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82BAB9-79D5-42F6-A208-D132AF48362C}"/>
              </a:ext>
            </a:extLst>
          </p:cNvPr>
          <p:cNvSpPr txBox="1"/>
          <p:nvPr/>
        </p:nvSpPr>
        <p:spPr>
          <a:xfrm>
            <a:off x="2123602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43A3B4-002C-4529-9694-94945B300557}"/>
              </a:ext>
            </a:extLst>
          </p:cNvPr>
          <p:cNvSpPr txBox="1"/>
          <p:nvPr/>
        </p:nvSpPr>
        <p:spPr>
          <a:xfrm>
            <a:off x="4459447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477424-D923-4524-9197-241818C46A32}"/>
              </a:ext>
            </a:extLst>
          </p:cNvPr>
          <p:cNvSpPr txBox="1"/>
          <p:nvPr/>
        </p:nvSpPr>
        <p:spPr>
          <a:xfrm>
            <a:off x="953670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tmp</a:t>
            </a:r>
            <a:endParaRPr lang="ko-KR" altLang="en-US" dirty="0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2B0C458-9C8D-4D55-BB27-E647706EE38F}"/>
              </a:ext>
            </a:extLst>
          </p:cNvPr>
          <p:cNvCxnSpPr>
            <a:cxnSpLocks/>
            <a:stCxn id="22" idx="0"/>
            <a:endCxn id="15" idx="2"/>
          </p:cNvCxnSpPr>
          <p:nvPr/>
        </p:nvCxnSpPr>
        <p:spPr>
          <a:xfrm flipV="1">
            <a:off x="1287363" y="2374128"/>
            <a:ext cx="1167925" cy="3424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8FE40BF-F84A-444C-910F-7F7CB5C93E4F}"/>
              </a:ext>
            </a:extLst>
          </p:cNvPr>
          <p:cNvSpPr txBox="1"/>
          <p:nvPr/>
        </p:nvSpPr>
        <p:spPr>
          <a:xfrm>
            <a:off x="953670" y="2716542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100</a:t>
            </a:r>
            <a:endParaRPr lang="ko-KR" altLang="en-US" dirty="0"/>
          </a:p>
        </p:txBody>
      </p: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EF5F2223-44E9-49D2-9F26-A419D8EE7362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2788976" y="2367782"/>
            <a:ext cx="2004162" cy="523156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CD8280A-4B0D-492F-964C-8B24D0B866A9}"/>
              </a:ext>
            </a:extLst>
          </p:cNvPr>
          <p:cNvSpPr txBox="1"/>
          <p:nvPr/>
        </p:nvSpPr>
        <p:spPr>
          <a:xfrm>
            <a:off x="2121591" y="2706272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20F6FA-DD68-4399-AC03-E3FD653D79F7}"/>
              </a:ext>
            </a:extLst>
          </p:cNvPr>
          <p:cNvSpPr txBox="1"/>
          <p:nvPr/>
        </p:nvSpPr>
        <p:spPr>
          <a:xfrm>
            <a:off x="5460522" y="2631706"/>
            <a:ext cx="20821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front</a:t>
            </a:r>
            <a:r>
              <a:rPr lang="ko-KR" altLang="en-US" sz="1600" dirty="0"/>
              <a:t>포인터 위치변경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611AE2D-757C-4CC6-812E-39C34C3A0207}"/>
              </a:ext>
            </a:extLst>
          </p:cNvPr>
          <p:cNvSpPr txBox="1"/>
          <p:nvPr/>
        </p:nvSpPr>
        <p:spPr>
          <a:xfrm>
            <a:off x="5460522" y="2917595"/>
            <a:ext cx="29915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임시 포인터가 가리키는 노드와</a:t>
            </a:r>
            <a:endParaRPr lang="en-US" altLang="ko-KR" sz="1600" dirty="0"/>
          </a:p>
          <a:p>
            <a:r>
              <a:rPr lang="ko-KR" altLang="en-US" sz="1600" dirty="0"/>
              <a:t>임시 포인터 제거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15881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5" grpId="0" animBg="1"/>
      <p:bldP spid="16" grpId="0"/>
      <p:bldP spid="20" grpId="1"/>
      <p:bldP spid="22" grpId="1" animBg="1"/>
      <p:bldP spid="24" grpId="0" animBg="1"/>
      <p:bldP spid="41" grpId="0"/>
      <p:bldP spid="41" grpId="1"/>
      <p:bldP spid="42" grpId="0"/>
      <p:bldP spid="42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DC1C1E-0CFB-460B-AC4A-8122D6A95238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925D4564-20B0-4DA4-AE6A-C6BE2FD5F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36">
            <a:extLst>
              <a:ext uri="{FF2B5EF4-FFF2-40B4-BE49-F238E27FC236}">
                <a16:creationId xmlns:a16="http://schemas.microsoft.com/office/drawing/2014/main" id="{23E594E5-0D4A-43CF-8338-F488556E643B}"/>
              </a:ext>
            </a:extLst>
          </p:cNvPr>
          <p:cNvSpPr txBox="1"/>
          <p:nvPr/>
        </p:nvSpPr>
        <p:spPr>
          <a:xfrm>
            <a:off x="843757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6</a:t>
            </a: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3774775C-B616-40A9-85E5-B197F0671793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 기반 큐의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5FFF0D-BEF8-435B-8615-A169B9F9B5F0}"/>
              </a:ext>
            </a:extLst>
          </p:cNvPr>
          <p:cNvSpPr txBox="1"/>
          <p:nvPr/>
        </p:nvSpPr>
        <p:spPr>
          <a:xfrm>
            <a:off x="4459448" y="270401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D9BE4-21ED-4521-8E1D-F0C7805C41C6}"/>
              </a:ext>
            </a:extLst>
          </p:cNvPr>
          <p:cNvSpPr txBox="1"/>
          <p:nvPr/>
        </p:nvSpPr>
        <p:spPr>
          <a:xfrm>
            <a:off x="887297" y="1662979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dequeue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1D4B2F8D-9E55-4A9E-A3C5-7BA54A5ECD7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793141" y="2370037"/>
            <a:ext cx="0" cy="333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DA6A84E-8EFE-4A2F-83E6-52317C94884D}"/>
              </a:ext>
            </a:extLst>
          </p:cNvPr>
          <p:cNvSpPr txBox="1"/>
          <p:nvPr/>
        </p:nvSpPr>
        <p:spPr>
          <a:xfrm>
            <a:off x="4125757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38FD7B-761E-4C72-BC78-37129C353632}"/>
              </a:ext>
            </a:extLst>
          </p:cNvPr>
          <p:cNvSpPr txBox="1"/>
          <p:nvPr/>
        </p:nvSpPr>
        <p:spPr>
          <a:xfrm>
            <a:off x="4793142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597E21-F561-46E7-816D-55CB3D4911DC}"/>
              </a:ext>
            </a:extLst>
          </p:cNvPr>
          <p:cNvSpPr txBox="1"/>
          <p:nvPr/>
        </p:nvSpPr>
        <p:spPr>
          <a:xfrm>
            <a:off x="4125756" y="1754483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200</a:t>
            </a:r>
            <a:r>
              <a:rPr lang="ko-KR" altLang="en-US" sz="1000" dirty="0"/>
              <a:t>번지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82BAB9-79D5-42F6-A208-D132AF48362C}"/>
              </a:ext>
            </a:extLst>
          </p:cNvPr>
          <p:cNvSpPr txBox="1"/>
          <p:nvPr/>
        </p:nvSpPr>
        <p:spPr>
          <a:xfrm>
            <a:off x="2123602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43A3B4-002C-4529-9694-94945B300557}"/>
              </a:ext>
            </a:extLst>
          </p:cNvPr>
          <p:cNvSpPr txBox="1"/>
          <p:nvPr/>
        </p:nvSpPr>
        <p:spPr>
          <a:xfrm>
            <a:off x="4459447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EF5F2223-44E9-49D2-9F26-A419D8EE7362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2788976" y="2367781"/>
            <a:ext cx="2004162" cy="527976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CD8280A-4B0D-492F-964C-8B24D0B866A9}"/>
              </a:ext>
            </a:extLst>
          </p:cNvPr>
          <p:cNvSpPr txBox="1"/>
          <p:nvPr/>
        </p:nvSpPr>
        <p:spPr>
          <a:xfrm>
            <a:off x="2121591" y="2711091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643B28-0B52-4FB0-8827-408F6F25B12F}"/>
              </a:ext>
            </a:extLst>
          </p:cNvPr>
          <p:cNvSpPr txBox="1"/>
          <p:nvPr/>
        </p:nvSpPr>
        <p:spPr>
          <a:xfrm>
            <a:off x="4463466" y="4914760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3F9D11-C2D6-4A12-A1D8-1ECE114F7EC6}"/>
              </a:ext>
            </a:extLst>
          </p:cNvPr>
          <p:cNvSpPr txBox="1"/>
          <p:nvPr/>
        </p:nvSpPr>
        <p:spPr>
          <a:xfrm>
            <a:off x="887297" y="3692903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dequeue</a:t>
            </a:r>
            <a:endParaRPr lang="ko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467ADA4-2AF5-473E-A0B3-1FEFE14550C5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4797159" y="4580780"/>
            <a:ext cx="0" cy="333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13E2A4A-9D32-4B40-981A-D4DFED75AC6A}"/>
              </a:ext>
            </a:extLst>
          </p:cNvPr>
          <p:cNvSpPr txBox="1"/>
          <p:nvPr/>
        </p:nvSpPr>
        <p:spPr>
          <a:xfrm>
            <a:off x="4129775" y="421144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ECA3BFA-F056-4FED-A5C5-2A47172B40DC}"/>
              </a:ext>
            </a:extLst>
          </p:cNvPr>
          <p:cNvSpPr txBox="1"/>
          <p:nvPr/>
        </p:nvSpPr>
        <p:spPr>
          <a:xfrm>
            <a:off x="4797160" y="421144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3D73855-1A98-4BF9-B747-9308E39FD01D}"/>
              </a:ext>
            </a:extLst>
          </p:cNvPr>
          <p:cNvSpPr txBox="1"/>
          <p:nvPr/>
        </p:nvSpPr>
        <p:spPr>
          <a:xfrm>
            <a:off x="4129774" y="3965226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200</a:t>
            </a:r>
            <a:r>
              <a:rPr lang="ko-KR" altLang="en-US" sz="1000" dirty="0"/>
              <a:t>번지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23AA28-2C4D-409D-8EE4-7061A89A4055}"/>
              </a:ext>
            </a:extLst>
          </p:cNvPr>
          <p:cNvSpPr txBox="1"/>
          <p:nvPr/>
        </p:nvSpPr>
        <p:spPr>
          <a:xfrm>
            <a:off x="2127620" y="529116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E4F9A5-08E2-44D7-B23D-EA620175C216}"/>
              </a:ext>
            </a:extLst>
          </p:cNvPr>
          <p:cNvSpPr txBox="1"/>
          <p:nvPr/>
        </p:nvSpPr>
        <p:spPr>
          <a:xfrm>
            <a:off x="4463465" y="529116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3901CD-FE41-42EC-8628-D307673B3E14}"/>
              </a:ext>
            </a:extLst>
          </p:cNvPr>
          <p:cNvSpPr txBox="1"/>
          <p:nvPr/>
        </p:nvSpPr>
        <p:spPr>
          <a:xfrm>
            <a:off x="957688" y="529116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tmp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04FAEFB-DC54-494F-B871-ABFBEA7E9757}"/>
              </a:ext>
            </a:extLst>
          </p:cNvPr>
          <p:cNvSpPr txBox="1"/>
          <p:nvPr/>
        </p:nvSpPr>
        <p:spPr>
          <a:xfrm>
            <a:off x="957688" y="4927285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cxnSp>
        <p:nvCxnSpPr>
          <p:cNvPr id="35" name="연결선: 구부러짐 34">
            <a:extLst>
              <a:ext uri="{FF2B5EF4-FFF2-40B4-BE49-F238E27FC236}">
                <a16:creationId xmlns:a16="http://schemas.microsoft.com/office/drawing/2014/main" id="{0681EEAA-EB26-4259-B9DE-22F37DFA066F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2790991" y="4578524"/>
            <a:ext cx="2006165" cy="520902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E586352-D913-46B9-B9D6-DA8A96EEFF96}"/>
              </a:ext>
            </a:extLst>
          </p:cNvPr>
          <p:cNvSpPr txBox="1"/>
          <p:nvPr/>
        </p:nvSpPr>
        <p:spPr>
          <a:xfrm>
            <a:off x="2123606" y="4914760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cxnSp>
        <p:nvCxnSpPr>
          <p:cNvPr id="37" name="연결선: 구부러짐 36">
            <a:extLst>
              <a:ext uri="{FF2B5EF4-FFF2-40B4-BE49-F238E27FC236}">
                <a16:creationId xmlns:a16="http://schemas.microsoft.com/office/drawing/2014/main" id="{1FC526F8-05CD-43E1-B264-EECB3A0E6EBE}"/>
              </a:ext>
            </a:extLst>
          </p:cNvPr>
          <p:cNvCxnSpPr>
            <a:stCxn id="34" idx="0"/>
            <a:endCxn id="28" idx="1"/>
          </p:cNvCxnSpPr>
          <p:nvPr/>
        </p:nvCxnSpPr>
        <p:spPr>
          <a:xfrm rot="5400000" flipH="1" flipV="1">
            <a:off x="2444992" y="3242502"/>
            <a:ext cx="531172" cy="283839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402E4B7-8CFD-4F3E-A5D0-A70D22DC1B4B}"/>
              </a:ext>
            </a:extLst>
          </p:cNvPr>
          <p:cNvSpPr txBox="1"/>
          <p:nvPr/>
        </p:nvSpPr>
        <p:spPr>
          <a:xfrm>
            <a:off x="5460522" y="4058505"/>
            <a:ext cx="28371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노드 제거를 위한</a:t>
            </a:r>
            <a:r>
              <a:rPr lang="en-US" altLang="ko-KR" sz="1600" dirty="0"/>
              <a:t>,</a:t>
            </a:r>
          </a:p>
          <a:p>
            <a:r>
              <a:rPr lang="ko-KR" altLang="en-US" sz="1600" dirty="0"/>
              <a:t>임시 포인터 </a:t>
            </a:r>
            <a:r>
              <a:rPr lang="en-US" altLang="ko-KR" sz="1600" dirty="0" err="1"/>
              <a:t>tmp</a:t>
            </a:r>
            <a:r>
              <a:rPr lang="en-US" altLang="ko-KR" sz="1600" dirty="0"/>
              <a:t> </a:t>
            </a:r>
            <a:r>
              <a:rPr lang="ko-KR" altLang="en-US" sz="1600" dirty="0"/>
              <a:t>생성</a:t>
            </a:r>
            <a:br>
              <a:rPr lang="en-US" altLang="ko-KR" sz="1600" dirty="0"/>
            </a:br>
            <a:r>
              <a:rPr lang="ko-KR" altLang="en-US" sz="1600" dirty="0"/>
              <a:t>및 </a:t>
            </a:r>
            <a:r>
              <a:rPr lang="en-US" altLang="ko-KR" sz="1600" dirty="0"/>
              <a:t>front</a:t>
            </a:r>
            <a:r>
              <a:rPr lang="ko-KR" altLang="en-US" sz="1600" dirty="0"/>
              <a:t>에 해당하는 노드 지칭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0441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8" grpId="0" animBg="1"/>
      <p:bldP spid="29" grpId="0" animBg="1"/>
      <p:bldP spid="30" grpId="0"/>
      <p:bldP spid="31" grpId="0"/>
      <p:bldP spid="32" grpId="0"/>
      <p:bldP spid="33" grpId="0"/>
      <p:bldP spid="34" grpId="0" animBg="1"/>
      <p:bldP spid="36" grpId="0" animBg="1"/>
      <p:bldP spid="36" grpId="1" animBg="1"/>
      <p:bldP spid="43" grpId="0"/>
      <p:bldP spid="43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DC1C1E-0CFB-460B-AC4A-8122D6A95238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925D4564-20B0-4DA4-AE6A-C6BE2FD5F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36">
            <a:extLst>
              <a:ext uri="{FF2B5EF4-FFF2-40B4-BE49-F238E27FC236}">
                <a16:creationId xmlns:a16="http://schemas.microsoft.com/office/drawing/2014/main" id="{23E594E5-0D4A-43CF-8338-F488556E643B}"/>
              </a:ext>
            </a:extLst>
          </p:cNvPr>
          <p:cNvSpPr txBox="1"/>
          <p:nvPr/>
        </p:nvSpPr>
        <p:spPr>
          <a:xfrm>
            <a:off x="843757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6</a:t>
            </a: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3774775C-B616-40A9-85E5-B197F0671793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 기반 큐의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5FFF0D-BEF8-435B-8615-A169B9F9B5F0}"/>
              </a:ext>
            </a:extLst>
          </p:cNvPr>
          <p:cNvSpPr txBox="1"/>
          <p:nvPr/>
        </p:nvSpPr>
        <p:spPr>
          <a:xfrm>
            <a:off x="4459448" y="270401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D9BE4-21ED-4521-8E1D-F0C7805C41C6}"/>
              </a:ext>
            </a:extLst>
          </p:cNvPr>
          <p:cNvSpPr txBox="1"/>
          <p:nvPr/>
        </p:nvSpPr>
        <p:spPr>
          <a:xfrm>
            <a:off x="887297" y="1662979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dequeue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1D4B2F8D-9E55-4A9E-A3C5-7BA54A5ECD7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793141" y="2370037"/>
            <a:ext cx="0" cy="333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DA6A84E-8EFE-4A2F-83E6-52317C94884D}"/>
              </a:ext>
            </a:extLst>
          </p:cNvPr>
          <p:cNvSpPr txBox="1"/>
          <p:nvPr/>
        </p:nvSpPr>
        <p:spPr>
          <a:xfrm>
            <a:off x="4125757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38FD7B-761E-4C72-BC78-37129C353632}"/>
              </a:ext>
            </a:extLst>
          </p:cNvPr>
          <p:cNvSpPr txBox="1"/>
          <p:nvPr/>
        </p:nvSpPr>
        <p:spPr>
          <a:xfrm>
            <a:off x="4793142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597E21-F561-46E7-816D-55CB3D4911DC}"/>
              </a:ext>
            </a:extLst>
          </p:cNvPr>
          <p:cNvSpPr txBox="1"/>
          <p:nvPr/>
        </p:nvSpPr>
        <p:spPr>
          <a:xfrm>
            <a:off x="4125756" y="1754483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200</a:t>
            </a:r>
            <a:r>
              <a:rPr lang="ko-KR" altLang="en-US" sz="1000" dirty="0"/>
              <a:t>번지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82BAB9-79D5-42F6-A208-D132AF48362C}"/>
              </a:ext>
            </a:extLst>
          </p:cNvPr>
          <p:cNvSpPr txBox="1"/>
          <p:nvPr/>
        </p:nvSpPr>
        <p:spPr>
          <a:xfrm>
            <a:off x="2123602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43A3B4-002C-4529-9694-94945B300557}"/>
              </a:ext>
            </a:extLst>
          </p:cNvPr>
          <p:cNvSpPr txBox="1"/>
          <p:nvPr/>
        </p:nvSpPr>
        <p:spPr>
          <a:xfrm>
            <a:off x="4459447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EF5F2223-44E9-49D2-9F26-A419D8EE7362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2788976" y="2367781"/>
            <a:ext cx="2004162" cy="527976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CD8280A-4B0D-492F-964C-8B24D0B866A9}"/>
              </a:ext>
            </a:extLst>
          </p:cNvPr>
          <p:cNvSpPr txBox="1"/>
          <p:nvPr/>
        </p:nvSpPr>
        <p:spPr>
          <a:xfrm>
            <a:off x="2121591" y="2711091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643B28-0B52-4FB0-8827-408F6F25B12F}"/>
              </a:ext>
            </a:extLst>
          </p:cNvPr>
          <p:cNvSpPr txBox="1"/>
          <p:nvPr/>
        </p:nvSpPr>
        <p:spPr>
          <a:xfrm>
            <a:off x="4463466" y="4914760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3F9D11-C2D6-4A12-A1D8-1ECE114F7EC6}"/>
              </a:ext>
            </a:extLst>
          </p:cNvPr>
          <p:cNvSpPr txBox="1"/>
          <p:nvPr/>
        </p:nvSpPr>
        <p:spPr>
          <a:xfrm>
            <a:off x="887297" y="3692903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dequeue</a:t>
            </a:r>
            <a:endParaRPr lang="ko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467ADA4-2AF5-473E-A0B3-1FEFE14550C5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4797159" y="4580780"/>
            <a:ext cx="0" cy="333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13E2A4A-9D32-4B40-981A-D4DFED75AC6A}"/>
              </a:ext>
            </a:extLst>
          </p:cNvPr>
          <p:cNvSpPr txBox="1"/>
          <p:nvPr/>
        </p:nvSpPr>
        <p:spPr>
          <a:xfrm>
            <a:off x="4129775" y="421144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ECA3BFA-F056-4FED-A5C5-2A47172B40DC}"/>
              </a:ext>
            </a:extLst>
          </p:cNvPr>
          <p:cNvSpPr txBox="1"/>
          <p:nvPr/>
        </p:nvSpPr>
        <p:spPr>
          <a:xfrm>
            <a:off x="4797160" y="421144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3D73855-1A98-4BF9-B747-9308E39FD01D}"/>
              </a:ext>
            </a:extLst>
          </p:cNvPr>
          <p:cNvSpPr txBox="1"/>
          <p:nvPr/>
        </p:nvSpPr>
        <p:spPr>
          <a:xfrm>
            <a:off x="4129774" y="3965226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200</a:t>
            </a:r>
            <a:r>
              <a:rPr lang="ko-KR" altLang="en-US" sz="1000" dirty="0"/>
              <a:t>번지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23AA28-2C4D-409D-8EE4-7061A89A4055}"/>
              </a:ext>
            </a:extLst>
          </p:cNvPr>
          <p:cNvSpPr txBox="1"/>
          <p:nvPr/>
        </p:nvSpPr>
        <p:spPr>
          <a:xfrm>
            <a:off x="2127620" y="529116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E4F9A5-08E2-44D7-B23D-EA620175C216}"/>
              </a:ext>
            </a:extLst>
          </p:cNvPr>
          <p:cNvSpPr txBox="1"/>
          <p:nvPr/>
        </p:nvSpPr>
        <p:spPr>
          <a:xfrm>
            <a:off x="4463465" y="529116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3901CD-FE41-42EC-8628-D307673B3E14}"/>
              </a:ext>
            </a:extLst>
          </p:cNvPr>
          <p:cNvSpPr txBox="1"/>
          <p:nvPr/>
        </p:nvSpPr>
        <p:spPr>
          <a:xfrm>
            <a:off x="957688" y="529116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tmp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04FAEFB-DC54-494F-B871-ABFBEA7E9757}"/>
              </a:ext>
            </a:extLst>
          </p:cNvPr>
          <p:cNvSpPr txBox="1"/>
          <p:nvPr/>
        </p:nvSpPr>
        <p:spPr>
          <a:xfrm>
            <a:off x="957688" y="4927285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cxnSp>
        <p:nvCxnSpPr>
          <p:cNvPr id="37" name="연결선: 구부러짐 36">
            <a:extLst>
              <a:ext uri="{FF2B5EF4-FFF2-40B4-BE49-F238E27FC236}">
                <a16:creationId xmlns:a16="http://schemas.microsoft.com/office/drawing/2014/main" id="{1FC526F8-05CD-43E1-B264-EECB3A0E6EBE}"/>
              </a:ext>
            </a:extLst>
          </p:cNvPr>
          <p:cNvCxnSpPr>
            <a:stCxn id="34" idx="0"/>
            <a:endCxn id="28" idx="1"/>
          </p:cNvCxnSpPr>
          <p:nvPr/>
        </p:nvCxnSpPr>
        <p:spPr>
          <a:xfrm rot="5400000" flipH="1" flipV="1">
            <a:off x="2444992" y="3242502"/>
            <a:ext cx="531172" cy="283839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421EDF45-53FE-44D0-A373-FB0CB4C440FB}"/>
              </a:ext>
            </a:extLst>
          </p:cNvPr>
          <p:cNvSpPr txBox="1"/>
          <p:nvPr/>
        </p:nvSpPr>
        <p:spPr>
          <a:xfrm>
            <a:off x="2121590" y="492183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F5A16BC-64B0-43CD-8B79-5656A9337E16}"/>
              </a:ext>
            </a:extLst>
          </p:cNvPr>
          <p:cNvSpPr txBox="1"/>
          <p:nvPr/>
        </p:nvSpPr>
        <p:spPr>
          <a:xfrm>
            <a:off x="5461618" y="4782660"/>
            <a:ext cx="29915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임시 포인터가 가리키는 노드와</a:t>
            </a:r>
            <a:endParaRPr lang="en-US" altLang="ko-KR" sz="1600" dirty="0"/>
          </a:p>
          <a:p>
            <a:r>
              <a:rPr lang="ko-KR" altLang="en-US" sz="1600" dirty="0"/>
              <a:t>임시 포인터 제거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68B46E6-BF57-47DC-87D8-0C43BBBBF4F9}"/>
              </a:ext>
            </a:extLst>
          </p:cNvPr>
          <p:cNvSpPr txBox="1"/>
          <p:nvPr/>
        </p:nvSpPr>
        <p:spPr>
          <a:xfrm>
            <a:off x="5460522" y="4492422"/>
            <a:ext cx="20821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front</a:t>
            </a:r>
            <a:r>
              <a:rPr lang="ko-KR" altLang="en-US" sz="1600" dirty="0"/>
              <a:t>포인터 위치변경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07822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1" animBg="1"/>
      <p:bldP spid="28" grpId="1" animBg="1"/>
      <p:bldP spid="29" grpId="1" animBg="1"/>
      <p:bldP spid="30" grpId="0"/>
      <p:bldP spid="33" grpId="1"/>
      <p:bldP spid="34" grpId="1" animBg="1"/>
      <p:bldP spid="44" grpId="0"/>
      <p:bldP spid="44" grpId="1"/>
      <p:bldP spid="45" grpId="0"/>
      <p:bldP spid="45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DC1C1E-0CFB-460B-AC4A-8122D6A95238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925D4564-20B0-4DA4-AE6A-C6BE2FD5F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36">
            <a:extLst>
              <a:ext uri="{FF2B5EF4-FFF2-40B4-BE49-F238E27FC236}">
                <a16:creationId xmlns:a16="http://schemas.microsoft.com/office/drawing/2014/main" id="{23E594E5-0D4A-43CF-8338-F488556E643B}"/>
              </a:ext>
            </a:extLst>
          </p:cNvPr>
          <p:cNvSpPr txBox="1"/>
          <p:nvPr/>
        </p:nvSpPr>
        <p:spPr>
          <a:xfrm>
            <a:off x="843757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6</a:t>
            </a:r>
          </a:p>
        </p:txBody>
      </p:sp>
      <p:sp>
        <p:nvSpPr>
          <p:cNvPr id="5" name="TextBox 42">
            <a:extLst>
              <a:ext uri="{FF2B5EF4-FFF2-40B4-BE49-F238E27FC236}">
                <a16:creationId xmlns:a16="http://schemas.microsoft.com/office/drawing/2014/main" id="{3774775C-B616-40A9-85E5-B197F0671793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리스트 기반 큐의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5FFF0D-BEF8-435B-8615-A169B9F9B5F0}"/>
              </a:ext>
            </a:extLst>
          </p:cNvPr>
          <p:cNvSpPr txBox="1"/>
          <p:nvPr/>
        </p:nvSpPr>
        <p:spPr>
          <a:xfrm>
            <a:off x="4459448" y="2704017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D9BE4-21ED-4521-8E1D-F0C7805C41C6}"/>
              </a:ext>
            </a:extLst>
          </p:cNvPr>
          <p:cNvSpPr txBox="1"/>
          <p:nvPr/>
        </p:nvSpPr>
        <p:spPr>
          <a:xfrm>
            <a:off x="887297" y="1662979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dequeue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1D4B2F8D-9E55-4A9E-A3C5-7BA54A5ECD7F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793141" y="2370037"/>
            <a:ext cx="0" cy="333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DA6A84E-8EFE-4A2F-83E6-52317C94884D}"/>
              </a:ext>
            </a:extLst>
          </p:cNvPr>
          <p:cNvSpPr txBox="1"/>
          <p:nvPr/>
        </p:nvSpPr>
        <p:spPr>
          <a:xfrm>
            <a:off x="4125757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38FD7B-761E-4C72-BC78-37129C353632}"/>
              </a:ext>
            </a:extLst>
          </p:cNvPr>
          <p:cNvSpPr txBox="1"/>
          <p:nvPr/>
        </p:nvSpPr>
        <p:spPr>
          <a:xfrm>
            <a:off x="4793142" y="200070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597E21-F561-46E7-816D-55CB3D4911DC}"/>
              </a:ext>
            </a:extLst>
          </p:cNvPr>
          <p:cNvSpPr txBox="1"/>
          <p:nvPr/>
        </p:nvSpPr>
        <p:spPr>
          <a:xfrm>
            <a:off x="4125756" y="1754483"/>
            <a:ext cx="667385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200</a:t>
            </a:r>
            <a:r>
              <a:rPr lang="ko-KR" altLang="en-US" sz="1000" dirty="0"/>
              <a:t>번지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82BAB9-79D5-42F6-A208-D132AF48362C}"/>
              </a:ext>
            </a:extLst>
          </p:cNvPr>
          <p:cNvSpPr txBox="1"/>
          <p:nvPr/>
        </p:nvSpPr>
        <p:spPr>
          <a:xfrm>
            <a:off x="2123602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43A3B4-002C-4529-9694-94945B300557}"/>
              </a:ext>
            </a:extLst>
          </p:cNvPr>
          <p:cNvSpPr txBox="1"/>
          <p:nvPr/>
        </p:nvSpPr>
        <p:spPr>
          <a:xfrm>
            <a:off x="4459447" y="3080423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EF5F2223-44E9-49D2-9F26-A419D8EE7362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2788976" y="2367781"/>
            <a:ext cx="2004162" cy="527976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CD8280A-4B0D-492F-964C-8B24D0B866A9}"/>
              </a:ext>
            </a:extLst>
          </p:cNvPr>
          <p:cNvSpPr txBox="1"/>
          <p:nvPr/>
        </p:nvSpPr>
        <p:spPr>
          <a:xfrm>
            <a:off x="2121591" y="2711091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200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3F9D11-C2D6-4A12-A1D8-1ECE114F7EC6}"/>
              </a:ext>
            </a:extLst>
          </p:cNvPr>
          <p:cNvSpPr txBox="1"/>
          <p:nvPr/>
        </p:nvSpPr>
        <p:spPr>
          <a:xfrm>
            <a:off x="887297" y="3692903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dequeue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23AA28-2C4D-409D-8EE4-7061A89A4055}"/>
              </a:ext>
            </a:extLst>
          </p:cNvPr>
          <p:cNvSpPr txBox="1"/>
          <p:nvPr/>
        </p:nvSpPr>
        <p:spPr>
          <a:xfrm>
            <a:off x="2127620" y="529116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front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E4F9A5-08E2-44D7-B23D-EA620175C216}"/>
              </a:ext>
            </a:extLst>
          </p:cNvPr>
          <p:cNvSpPr txBox="1"/>
          <p:nvPr/>
        </p:nvSpPr>
        <p:spPr>
          <a:xfrm>
            <a:off x="4463465" y="5291166"/>
            <a:ext cx="6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rear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1EDF45-53FE-44D0-A373-FB0CB4C440FB}"/>
              </a:ext>
            </a:extLst>
          </p:cNvPr>
          <p:cNvSpPr txBox="1"/>
          <p:nvPr/>
        </p:nvSpPr>
        <p:spPr>
          <a:xfrm>
            <a:off x="2121590" y="4921834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5E836B-28CB-4588-BFB5-484EC5FF838E}"/>
              </a:ext>
            </a:extLst>
          </p:cNvPr>
          <p:cNvSpPr txBox="1"/>
          <p:nvPr/>
        </p:nvSpPr>
        <p:spPr>
          <a:xfrm>
            <a:off x="4459447" y="4928908"/>
            <a:ext cx="6673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null</a:t>
            </a:r>
            <a:endParaRPr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338C1D9-05E0-4F9E-8DCC-E6FAD5A06F25}"/>
              </a:ext>
            </a:extLst>
          </p:cNvPr>
          <p:cNvSpPr txBox="1"/>
          <p:nvPr/>
        </p:nvSpPr>
        <p:spPr>
          <a:xfrm>
            <a:off x="5460527" y="4914760"/>
            <a:ext cx="3118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큐가 비는 경우 </a:t>
            </a:r>
            <a:r>
              <a:rPr lang="en-US" altLang="ko-KR" sz="1600" dirty="0"/>
              <a:t>rear</a:t>
            </a:r>
            <a:r>
              <a:rPr lang="ko-KR" altLang="en-US" sz="1600" dirty="0"/>
              <a:t>도 </a:t>
            </a:r>
            <a:r>
              <a:rPr lang="en-US" altLang="ko-KR" sz="1600" dirty="0"/>
              <a:t>null</a:t>
            </a:r>
            <a:r>
              <a:rPr lang="ko-KR" altLang="en-US" sz="1600" dirty="0"/>
              <a:t>로 변환</a:t>
            </a:r>
            <a:br>
              <a:rPr lang="en-US" altLang="ko-KR" sz="1600" dirty="0"/>
            </a:br>
            <a:r>
              <a:rPr lang="en-US" altLang="ko-KR" sz="1600" dirty="0"/>
              <a:t>(</a:t>
            </a:r>
            <a:r>
              <a:rPr lang="ko-KR" altLang="en-US" sz="1600" dirty="0"/>
              <a:t>반드시 할 이유는 없음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87034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A18240-D11F-426E-8005-2ED47490A2D6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3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44C1B501-81F2-453A-9F9E-3DED7BDBC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4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EBBBC20E-6E97-43C3-9E3C-A21CD260A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5" name="TextBox 43">
            <a:extLst>
              <a:ext uri="{FF2B5EF4-FFF2-40B4-BE49-F238E27FC236}">
                <a16:creationId xmlns:a16="http://schemas.microsoft.com/office/drawing/2014/main" id="{EFE27A12-3223-4281-B934-440424152A5F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  <a:endParaRPr lang="en-US" altLang="ko-KR" sz="1700" b="1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6" name="TextBox 36">
            <a:extLst>
              <a:ext uri="{FF2B5EF4-FFF2-40B4-BE49-F238E27FC236}">
                <a16:creationId xmlns:a16="http://schemas.microsoft.com/office/drawing/2014/main" id="{09AE6D10-1B07-4513-841B-4F6EA7FFC614}"/>
              </a:ext>
            </a:extLst>
          </p:cNvPr>
          <p:cNvSpPr txBox="1"/>
          <p:nvPr/>
        </p:nvSpPr>
        <p:spPr>
          <a:xfrm>
            <a:off x="841351" y="1708404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7" name="TextBox 42">
            <a:extLst>
              <a:ext uri="{FF2B5EF4-FFF2-40B4-BE49-F238E27FC236}">
                <a16:creationId xmlns:a16="http://schemas.microsoft.com/office/drawing/2014/main" id="{E29A9E0D-6905-49F5-8611-33F26E593A77}"/>
              </a:ext>
            </a:extLst>
          </p:cNvPr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환형 </a:t>
            </a:r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링크드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리스트를 이용한 큐의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TextBox 42">
            <a:extLst>
              <a:ext uri="{FF2B5EF4-FFF2-40B4-BE49-F238E27FC236}">
                <a16:creationId xmlns:a16="http://schemas.microsoft.com/office/drawing/2014/main" id="{B9991B29-4C26-4E5F-932B-876564BA31C7}"/>
              </a:ext>
            </a:extLst>
          </p:cNvPr>
          <p:cNvSpPr txBox="1"/>
          <p:nvPr/>
        </p:nvSpPr>
        <p:spPr>
          <a:xfrm>
            <a:off x="1193780" y="17179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환형 </a:t>
            </a:r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링크드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리스트로 구현된 큐에 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‘BOS’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삽입하기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53BBED8-A663-49BE-AC95-4E070E32C2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134" y="2230080"/>
            <a:ext cx="4789755" cy="36067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2DC1A1F-4898-4731-9E8C-2811E3E20707}"/>
              </a:ext>
            </a:extLst>
          </p:cNvPr>
          <p:cNvSpPr txBox="1"/>
          <p:nvPr/>
        </p:nvSpPr>
        <p:spPr>
          <a:xfrm>
            <a:off x="5795889" y="2728904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(a) : </a:t>
            </a:r>
            <a:r>
              <a:rPr kumimoji="1" lang="ko-KR" altLang="en-US" dirty="0"/>
              <a:t>삽입하기 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6969C0-E283-473B-99FC-452F3491E277}"/>
              </a:ext>
            </a:extLst>
          </p:cNvPr>
          <p:cNvSpPr txBox="1"/>
          <p:nvPr/>
        </p:nvSpPr>
        <p:spPr>
          <a:xfrm>
            <a:off x="5795889" y="3966391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(b) : </a:t>
            </a:r>
            <a:r>
              <a:rPr kumimoji="1" lang="ko-KR" altLang="en-US" dirty="0"/>
              <a:t>새 노드를 삽입한 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5B7F41-3D74-4085-AE08-12260B126E55}"/>
              </a:ext>
            </a:extLst>
          </p:cNvPr>
          <p:cNvSpPr txBox="1"/>
          <p:nvPr/>
        </p:nvSpPr>
        <p:spPr>
          <a:xfrm>
            <a:off x="5795889" y="5210130"/>
            <a:ext cx="2953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(c) : cursor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뒤로 이동한 후</a:t>
            </a:r>
          </a:p>
        </p:txBody>
      </p:sp>
    </p:spTree>
    <p:extLst>
      <p:ext uri="{BB962C8B-B14F-4D97-AF65-F5344CB8AC3E}">
        <p14:creationId xmlns:p14="http://schemas.microsoft.com/office/powerpoint/2010/main" val="21994672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EEC1D59C-9AE2-44E7-B095-4FBF1B088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EDB9D2C7-BDF3-4C35-BA9F-3D4855207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43">
            <a:extLst>
              <a:ext uri="{FF2B5EF4-FFF2-40B4-BE49-F238E27FC236}">
                <a16:creationId xmlns:a16="http://schemas.microsoft.com/office/drawing/2014/main" id="{AD585FF9-29CF-428A-AACC-92CF1EA5B4DA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  <a:endParaRPr lang="en-US" altLang="ko-KR" sz="1700" b="1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5" name="TextBox 36">
            <a:extLst>
              <a:ext uri="{FF2B5EF4-FFF2-40B4-BE49-F238E27FC236}">
                <a16:creationId xmlns:a16="http://schemas.microsoft.com/office/drawing/2014/main" id="{0E9FEBF3-4C90-427F-B6FF-297F95846902}"/>
              </a:ext>
            </a:extLst>
          </p:cNvPr>
          <p:cNvSpPr txBox="1"/>
          <p:nvPr/>
        </p:nvSpPr>
        <p:spPr>
          <a:xfrm>
            <a:off x="841351" y="1708404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sp>
        <p:nvSpPr>
          <p:cNvPr id="6" name="TextBox 42">
            <a:extLst>
              <a:ext uri="{FF2B5EF4-FFF2-40B4-BE49-F238E27FC236}">
                <a16:creationId xmlns:a16="http://schemas.microsoft.com/office/drawing/2014/main" id="{125F5936-F7DF-4D2B-BF70-11A6ADCA7032}"/>
              </a:ext>
            </a:extLst>
          </p:cNvPr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환형 </a:t>
            </a:r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링크드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리스트를 이용한 큐의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TextBox 42">
            <a:extLst>
              <a:ext uri="{FF2B5EF4-FFF2-40B4-BE49-F238E27FC236}">
                <a16:creationId xmlns:a16="http://schemas.microsoft.com/office/drawing/2014/main" id="{7B32F44C-D6E6-42B9-9FB4-4A81CAB8F9D1}"/>
              </a:ext>
            </a:extLst>
          </p:cNvPr>
          <p:cNvSpPr txBox="1"/>
          <p:nvPr/>
        </p:nvSpPr>
        <p:spPr>
          <a:xfrm>
            <a:off x="1193780" y="1717930"/>
            <a:ext cx="6532386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환형 </a:t>
            </a:r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링크드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리스트로 구현된 큐의 앞에서 원소를 삭제하기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(LAX)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31326E-C134-4A3D-AD23-A18B269F77AD}"/>
              </a:ext>
            </a:extLst>
          </p:cNvPr>
          <p:cNvSpPr txBox="1"/>
          <p:nvPr/>
        </p:nvSpPr>
        <p:spPr>
          <a:xfrm>
            <a:off x="6001369" y="2728904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(a) : </a:t>
            </a:r>
            <a:r>
              <a:rPr kumimoji="1" lang="ko-KR" altLang="en-US" dirty="0"/>
              <a:t>삭제하기 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227C55-088D-4CC8-9BAD-2808718AE7B1}"/>
              </a:ext>
            </a:extLst>
          </p:cNvPr>
          <p:cNvSpPr txBox="1"/>
          <p:nvPr/>
        </p:nvSpPr>
        <p:spPr>
          <a:xfrm>
            <a:off x="5944723" y="3976665"/>
            <a:ext cx="2829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(b) : cursor </a:t>
            </a:r>
            <a:r>
              <a:rPr kumimoji="1" lang="ko-KR" altLang="en-US" dirty="0"/>
              <a:t>바로 다음 노드를 삭제한 후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AC6AB4A-D50C-4DC3-87F8-11316B2596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021" y="2564661"/>
            <a:ext cx="4976702" cy="2644337"/>
          </a:xfrm>
          <a:prstGeom prst="rect">
            <a:avLst/>
          </a:prstGeom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EC7C5E23-AB63-45E8-969D-52E3400163EE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0600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C:\Users\Administrator\Desktop\인하대학교\05_템플릿\01_작업\확정\04\PNG\09.png">
            <a:extLst>
              <a:ext uri="{FF2B5EF4-FFF2-40B4-BE49-F238E27FC236}">
                <a16:creationId xmlns:a16="http://schemas.microsoft.com/office/drawing/2014/main" id="{C7AFD810-05F9-4A3E-BD75-E16B3E32A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E955282E-E6E1-4447-BB55-67F74EE881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4" name="TextBox 43">
            <a:extLst>
              <a:ext uri="{FF2B5EF4-FFF2-40B4-BE49-F238E27FC236}">
                <a16:creationId xmlns:a16="http://schemas.microsoft.com/office/drawing/2014/main" id="{208FBDD3-6BF9-4CD2-AB5F-2E8D401AA7F7}"/>
              </a:ext>
            </a:extLst>
          </p:cNvPr>
          <p:cNvSpPr txBox="1">
            <a:spLocks noChangeAspect="1"/>
          </p:cNvSpPr>
          <p:nvPr/>
        </p:nvSpPr>
        <p:spPr>
          <a:xfrm>
            <a:off x="651909" y="1155306"/>
            <a:ext cx="308098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sp>
        <p:nvSpPr>
          <p:cNvPr id="5" name="TextBox 36">
            <a:extLst>
              <a:ext uri="{FF2B5EF4-FFF2-40B4-BE49-F238E27FC236}">
                <a16:creationId xmlns:a16="http://schemas.microsoft.com/office/drawing/2014/main" id="{F4FDB893-F870-448F-AE53-CB1F2E8E50F7}"/>
              </a:ext>
            </a:extLst>
          </p:cNvPr>
          <p:cNvSpPr txBox="1"/>
          <p:nvPr/>
        </p:nvSpPr>
        <p:spPr>
          <a:xfrm>
            <a:off x="841351" y="1708404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6" name="TextBox 42">
            <a:extLst>
              <a:ext uri="{FF2B5EF4-FFF2-40B4-BE49-F238E27FC236}">
                <a16:creationId xmlns:a16="http://schemas.microsoft.com/office/drawing/2014/main" id="{D7EE3D23-96B7-41DC-A751-15520B91649D}"/>
              </a:ext>
            </a:extLst>
          </p:cNvPr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양방향 큐 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데크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</p:txBody>
      </p:sp>
      <p:sp>
        <p:nvSpPr>
          <p:cNvPr id="7" name="TextBox 42">
            <a:extLst>
              <a:ext uri="{FF2B5EF4-FFF2-40B4-BE49-F238E27FC236}">
                <a16:creationId xmlns:a16="http://schemas.microsoft.com/office/drawing/2014/main" id="{33AF08AE-0A73-43C2-A27B-D6F018E641DB}"/>
              </a:ext>
            </a:extLst>
          </p:cNvPr>
          <p:cNvSpPr txBox="1"/>
          <p:nvPr/>
        </p:nvSpPr>
        <p:spPr>
          <a:xfrm>
            <a:off x="1193779" y="1717930"/>
            <a:ext cx="6871433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양방향 큐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TextBox 42">
            <a:extLst>
              <a:ext uri="{FF2B5EF4-FFF2-40B4-BE49-F238E27FC236}">
                <a16:creationId xmlns:a16="http://schemas.microsoft.com/office/drawing/2014/main" id="{86269111-8950-430A-A306-9E9D23EB1371}"/>
              </a:ext>
            </a:extLst>
          </p:cNvPr>
          <p:cNvSpPr txBox="1"/>
          <p:nvPr/>
        </p:nvSpPr>
        <p:spPr>
          <a:xfrm>
            <a:off x="1193779" y="2071873"/>
            <a:ext cx="6942687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큐의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front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와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rear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양쪽에서 삽입과 </a:t>
            </a:r>
            <a:r>
              <a:rPr lang="ko-KR" altLang="en-US" sz="1500" b="1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삭제연산을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지원하는 큐와 유사한 데이터 구조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양방향 큐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(double-ended queue) 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또는 </a:t>
            </a:r>
            <a:r>
              <a:rPr lang="ko-KR" altLang="en-US" sz="1500" b="1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데크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(deque)</a:t>
            </a:r>
            <a:r>
              <a:rPr lang="ko-KR" altLang="en-US" sz="1500" b="1" spc="100" dirty="0" err="1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라고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부른다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pic>
        <p:nvPicPr>
          <p:cNvPr id="9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BDA74326-518E-4850-99B1-C3D37C0C8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41351" y="2716579"/>
            <a:ext cx="335280" cy="335280"/>
          </a:xfrm>
          <a:prstGeom prst="rect">
            <a:avLst/>
          </a:prstGeom>
          <a:noFill/>
        </p:spPr>
      </p:pic>
      <p:sp>
        <p:nvSpPr>
          <p:cNvPr id="10" name="TextBox 36">
            <a:extLst>
              <a:ext uri="{FF2B5EF4-FFF2-40B4-BE49-F238E27FC236}">
                <a16:creationId xmlns:a16="http://schemas.microsoft.com/office/drawing/2014/main" id="{E494C723-01B2-4C6F-B00A-F2D76FAB626C}"/>
              </a:ext>
            </a:extLst>
          </p:cNvPr>
          <p:cNvSpPr txBox="1"/>
          <p:nvPr/>
        </p:nvSpPr>
        <p:spPr>
          <a:xfrm>
            <a:off x="860400" y="2726103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sp>
        <p:nvSpPr>
          <p:cNvPr id="11" name="TextBox 42">
            <a:extLst>
              <a:ext uri="{FF2B5EF4-FFF2-40B4-BE49-F238E27FC236}">
                <a16:creationId xmlns:a16="http://schemas.microsoft.com/office/drawing/2014/main" id="{9CCE3C14-698D-49BC-845D-7B83DA8E5195}"/>
              </a:ext>
            </a:extLst>
          </p:cNvPr>
          <p:cNvSpPr txBox="1"/>
          <p:nvPr/>
        </p:nvSpPr>
        <p:spPr>
          <a:xfrm>
            <a:off x="1212828" y="2735629"/>
            <a:ext cx="6871433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이중 </a:t>
            </a:r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링크드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리스트를 사용한 </a:t>
            </a:r>
            <a:r>
              <a:rPr lang="ko-KR" altLang="en-US" sz="17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데크의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구현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2E51BD6-ECCC-4932-8652-9B55780AE2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827" y="3376634"/>
            <a:ext cx="6871433" cy="12530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04F7245-F096-4BF3-B8C0-1511D9E93932}"/>
              </a:ext>
            </a:extLst>
          </p:cNvPr>
          <p:cNvSpPr txBox="1"/>
          <p:nvPr/>
        </p:nvSpPr>
        <p:spPr>
          <a:xfrm>
            <a:off x="1060428" y="4837859"/>
            <a:ext cx="731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리스트의 끝을 나타내는 </a:t>
            </a:r>
            <a:r>
              <a:rPr kumimoji="1" lang="ko-KR" altLang="en-US" dirty="0" err="1"/>
              <a:t>센터널인</a:t>
            </a:r>
            <a:r>
              <a:rPr kumimoji="1" lang="ko-KR" altLang="en-US" dirty="0"/>
              <a:t> </a:t>
            </a:r>
            <a:r>
              <a:rPr kumimoji="1" lang="en-US" altLang="ko-KR" dirty="0"/>
              <a:t>header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trailer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갖는 이중 연결 리스트</a:t>
            </a:r>
            <a:r>
              <a:rPr kumimoji="1" lang="en-US" altLang="ko-KR" dirty="0"/>
              <a:t>. </a:t>
            </a:r>
            <a:r>
              <a:rPr kumimoji="1" lang="ko-KR" altLang="en-US" dirty="0" err="1"/>
              <a:t>데크의</a:t>
            </a:r>
            <a:r>
              <a:rPr kumimoji="1" lang="ko-KR" altLang="en-US" dirty="0"/>
              <a:t> 첫 번째 원소</a:t>
            </a:r>
            <a:r>
              <a:rPr kumimoji="1" lang="en-US" altLang="ko-KR" dirty="0"/>
              <a:t>(“JFK”)</a:t>
            </a:r>
            <a:r>
              <a:rPr kumimoji="1" lang="ko-KR" altLang="en-US" dirty="0"/>
              <a:t>는 이 </a:t>
            </a:r>
            <a:r>
              <a:rPr kumimoji="1" lang="en-US" altLang="ko-KR" dirty="0"/>
              <a:t>header</a:t>
            </a:r>
            <a:r>
              <a:rPr kumimoji="1" lang="ko-KR" altLang="en-US" dirty="0"/>
              <a:t>의 바로 뒤에 저장되었고</a:t>
            </a:r>
            <a:r>
              <a:rPr kumimoji="1" lang="en-US" altLang="ko-KR" dirty="0"/>
              <a:t>,  </a:t>
            </a:r>
            <a:r>
              <a:rPr kumimoji="1" lang="ko-KR" altLang="en-US" dirty="0" err="1"/>
              <a:t>데크의</a:t>
            </a:r>
            <a:r>
              <a:rPr kumimoji="1" lang="ko-KR" altLang="en-US" dirty="0"/>
              <a:t> 마지막 원소</a:t>
            </a:r>
            <a:r>
              <a:rPr kumimoji="1" lang="en-US" altLang="ko-KR" dirty="0"/>
              <a:t>(“SFO”)</a:t>
            </a:r>
            <a:r>
              <a:rPr kumimoji="1" lang="ko-KR" altLang="en-US" dirty="0"/>
              <a:t>는 이 </a:t>
            </a:r>
            <a:r>
              <a:rPr kumimoji="1" lang="en-US" altLang="ko-KR" dirty="0"/>
              <a:t>trailer</a:t>
            </a:r>
            <a:r>
              <a:rPr kumimoji="1" lang="ko-KR" altLang="en-US" dirty="0"/>
              <a:t>의 앞에 저장되었다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24A8838F-2D06-4A09-B346-1BAA058132F1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00A9FDD4-E182-4645-93FF-09413F003F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027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4EDE19F7-886A-4D72-BDDF-9537E9065C71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FFFB761-A559-435A-AC3F-F1A7C202C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612" y="2352675"/>
            <a:ext cx="6200775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143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14702DD-C8A8-4410-9153-9E27A2E62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64412" y="743890"/>
            <a:ext cx="5527387" cy="5594097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68681493-90D7-4518-B076-FCC6B53F2B78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78362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14702DD-C8A8-4410-9153-9E27A2E62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95178" y="997372"/>
            <a:ext cx="6162297" cy="5046377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68681493-90D7-4518-B076-FCC6B53F2B78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4116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36C86F9-71DF-485E-9974-4637ACA264A3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배열기반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1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71D40576-9B9D-406D-B108-C9C078F13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17" name="TextBox 36">
            <a:extLst>
              <a:ext uri="{FF2B5EF4-FFF2-40B4-BE49-F238E27FC236}">
                <a16:creationId xmlns:a16="http://schemas.microsoft.com/office/drawing/2014/main" id="{79B4A709-3143-48C6-BC9E-D87BDAD6118E}"/>
              </a:ext>
            </a:extLst>
          </p:cNvPr>
          <p:cNvSpPr txBox="1"/>
          <p:nvPr/>
        </p:nvSpPr>
        <p:spPr>
          <a:xfrm>
            <a:off x="841351" y="1022604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</a:p>
        </p:txBody>
      </p:sp>
      <p:sp>
        <p:nvSpPr>
          <p:cNvPr id="18" name="TextBox 42">
            <a:extLst>
              <a:ext uri="{FF2B5EF4-FFF2-40B4-BE49-F238E27FC236}">
                <a16:creationId xmlns:a16="http://schemas.microsoft.com/office/drawing/2014/main" id="{A93008F5-D1FE-42AA-9F5B-A9F53A793F35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배열기반 선형 큐의 삽입과 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2E29C105-41C5-4249-81BB-6F63FC3AED05}"/>
              </a:ext>
            </a:extLst>
          </p:cNvPr>
          <p:cNvCxnSpPr>
            <a:cxnSpLocks/>
          </p:cNvCxnSpPr>
          <p:nvPr/>
        </p:nvCxnSpPr>
        <p:spPr>
          <a:xfrm flipV="1">
            <a:off x="3655914" y="2685175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63C9645-54D5-4FA8-8494-4F42E42C3BB6}"/>
              </a:ext>
            </a:extLst>
          </p:cNvPr>
          <p:cNvSpPr txBox="1"/>
          <p:nvPr/>
        </p:nvSpPr>
        <p:spPr>
          <a:xfrm>
            <a:off x="3655914" y="2650334"/>
            <a:ext cx="114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front=rear</a:t>
            </a:r>
            <a:endParaRPr kumimoji="1"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1B2415-9953-4C2A-850A-05CCFC68DE7B}"/>
              </a:ext>
            </a:extLst>
          </p:cNvPr>
          <p:cNvSpPr txBox="1"/>
          <p:nvPr/>
        </p:nvSpPr>
        <p:spPr>
          <a:xfrm>
            <a:off x="1267746" y="2287268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enqueue(A)</a:t>
            </a:r>
            <a:endParaRPr kumimoji="1"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B693D10-871A-42BC-A092-9DCA50F1FA74}"/>
              </a:ext>
            </a:extLst>
          </p:cNvPr>
          <p:cNvSpPr txBox="1"/>
          <p:nvPr/>
        </p:nvSpPr>
        <p:spPr>
          <a:xfrm>
            <a:off x="1267746" y="3103847"/>
            <a:ext cx="1284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enqueue(B)</a:t>
            </a:r>
            <a:endParaRPr kumimoji="1"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D59BD7-604F-4935-906B-6DE6FAE214B6}"/>
              </a:ext>
            </a:extLst>
          </p:cNvPr>
          <p:cNvSpPr txBox="1"/>
          <p:nvPr/>
        </p:nvSpPr>
        <p:spPr>
          <a:xfrm>
            <a:off x="1267745" y="3982772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enqueue(C)</a:t>
            </a:r>
            <a:endParaRPr kumimoji="1"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3DCA74-B8B6-40B0-A855-7EB79C04AE94}"/>
              </a:ext>
            </a:extLst>
          </p:cNvPr>
          <p:cNvSpPr txBox="1"/>
          <p:nvPr/>
        </p:nvSpPr>
        <p:spPr>
          <a:xfrm>
            <a:off x="1277364" y="4840915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dequeue()</a:t>
            </a:r>
            <a:endParaRPr kumimoji="1"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B445026-3FFA-4618-87C9-ADE364FB048A}"/>
              </a:ext>
            </a:extLst>
          </p:cNvPr>
          <p:cNvSpPr txBox="1"/>
          <p:nvPr/>
        </p:nvSpPr>
        <p:spPr>
          <a:xfrm>
            <a:off x="1282228" y="5626321"/>
            <a:ext cx="130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enqueue(D)</a:t>
            </a:r>
            <a:endParaRPr kumimoji="1" lang="ko-KR" altLang="en-US" dirty="0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3533513-331E-4B72-9A2B-D4E2852A0397}"/>
              </a:ext>
            </a:extLst>
          </p:cNvPr>
          <p:cNvCxnSpPr>
            <a:cxnSpLocks/>
          </p:cNvCxnSpPr>
          <p:nvPr/>
        </p:nvCxnSpPr>
        <p:spPr>
          <a:xfrm flipV="1">
            <a:off x="4428361" y="3488970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380455F-7FD3-4996-BB8B-4D7CEB13FC79}"/>
              </a:ext>
            </a:extLst>
          </p:cNvPr>
          <p:cNvSpPr txBox="1"/>
          <p:nvPr/>
        </p:nvSpPr>
        <p:spPr>
          <a:xfrm>
            <a:off x="4428361" y="3473179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FB3CF40-3842-4B4F-AA29-BF7F527CF779}"/>
              </a:ext>
            </a:extLst>
          </p:cNvPr>
          <p:cNvCxnSpPr>
            <a:cxnSpLocks/>
          </p:cNvCxnSpPr>
          <p:nvPr/>
        </p:nvCxnSpPr>
        <p:spPr>
          <a:xfrm flipV="1">
            <a:off x="5196505" y="4364971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7454563-D081-4B68-9114-F84A25708260}"/>
              </a:ext>
            </a:extLst>
          </p:cNvPr>
          <p:cNvSpPr txBox="1"/>
          <p:nvPr/>
        </p:nvSpPr>
        <p:spPr>
          <a:xfrm>
            <a:off x="5196505" y="4349180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4752C727-4050-4D1F-8845-0B04538D8669}"/>
              </a:ext>
            </a:extLst>
          </p:cNvPr>
          <p:cNvCxnSpPr>
            <a:cxnSpLocks/>
          </p:cNvCxnSpPr>
          <p:nvPr/>
        </p:nvCxnSpPr>
        <p:spPr>
          <a:xfrm flipV="1">
            <a:off x="5186980" y="5226038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B147B21-9436-4E4F-916A-5DFB44FC9617}"/>
              </a:ext>
            </a:extLst>
          </p:cNvPr>
          <p:cNvSpPr txBox="1"/>
          <p:nvPr/>
        </p:nvSpPr>
        <p:spPr>
          <a:xfrm>
            <a:off x="5206953" y="5210247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51C5AB37-478C-45CF-8CCD-C7D8191CBC96}"/>
              </a:ext>
            </a:extLst>
          </p:cNvPr>
          <p:cNvCxnSpPr>
            <a:cxnSpLocks/>
          </p:cNvCxnSpPr>
          <p:nvPr/>
        </p:nvCxnSpPr>
        <p:spPr>
          <a:xfrm flipV="1">
            <a:off x="5948872" y="6020463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0B08244-E8FA-4F69-BFD6-BB51A2AC6752}"/>
              </a:ext>
            </a:extLst>
          </p:cNvPr>
          <p:cNvSpPr txBox="1"/>
          <p:nvPr/>
        </p:nvSpPr>
        <p:spPr>
          <a:xfrm>
            <a:off x="5948872" y="6004672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EFE70747-A97C-4920-A46F-09DA2233B982}"/>
              </a:ext>
            </a:extLst>
          </p:cNvPr>
          <p:cNvCxnSpPr>
            <a:cxnSpLocks/>
          </p:cNvCxnSpPr>
          <p:nvPr/>
        </p:nvCxnSpPr>
        <p:spPr>
          <a:xfrm flipV="1">
            <a:off x="3655914" y="3497763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C9F6AAE-FCCB-4C9F-8661-563523C65902}"/>
              </a:ext>
            </a:extLst>
          </p:cNvPr>
          <p:cNvSpPr txBox="1"/>
          <p:nvPr/>
        </p:nvSpPr>
        <p:spPr>
          <a:xfrm>
            <a:off x="3014049" y="3471717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1FDA7817-2637-469F-9F22-40D523175F45}"/>
              </a:ext>
            </a:extLst>
          </p:cNvPr>
          <p:cNvCxnSpPr>
            <a:cxnSpLocks/>
          </p:cNvCxnSpPr>
          <p:nvPr/>
        </p:nvCxnSpPr>
        <p:spPr>
          <a:xfrm flipV="1">
            <a:off x="3647665" y="4370017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E54B19D-6848-4DCC-88A1-8DC502D3B6B5}"/>
              </a:ext>
            </a:extLst>
          </p:cNvPr>
          <p:cNvSpPr txBox="1"/>
          <p:nvPr/>
        </p:nvSpPr>
        <p:spPr>
          <a:xfrm>
            <a:off x="3005800" y="4343971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815A528C-84F4-46B4-A92C-295DC5BF687C}"/>
              </a:ext>
            </a:extLst>
          </p:cNvPr>
          <p:cNvCxnSpPr>
            <a:cxnSpLocks/>
          </p:cNvCxnSpPr>
          <p:nvPr/>
        </p:nvCxnSpPr>
        <p:spPr>
          <a:xfrm flipV="1">
            <a:off x="4441930" y="5236293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57C68EA-5B76-45C8-8214-50B9E4D44716}"/>
              </a:ext>
            </a:extLst>
          </p:cNvPr>
          <p:cNvSpPr txBox="1"/>
          <p:nvPr/>
        </p:nvSpPr>
        <p:spPr>
          <a:xfrm>
            <a:off x="3800065" y="5210247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B32AAA1F-28B2-43B5-9656-29C80246EBFE}"/>
              </a:ext>
            </a:extLst>
          </p:cNvPr>
          <p:cNvCxnSpPr>
            <a:cxnSpLocks/>
          </p:cNvCxnSpPr>
          <p:nvPr/>
        </p:nvCxnSpPr>
        <p:spPr>
          <a:xfrm flipV="1">
            <a:off x="4430097" y="6030720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3C593F9-2839-4A86-AC7A-985BB07F5381}"/>
              </a:ext>
            </a:extLst>
          </p:cNvPr>
          <p:cNvSpPr txBox="1"/>
          <p:nvPr/>
        </p:nvSpPr>
        <p:spPr>
          <a:xfrm>
            <a:off x="3788232" y="6004674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id="{CA48A4F1-1E7F-4CB3-9DED-B8490BA9D6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526990"/>
              </p:ext>
            </p:extLst>
          </p:nvPr>
        </p:nvGraphicFramePr>
        <p:xfrm>
          <a:off x="3298698" y="1608152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35B6B1D5-DD19-49E0-8557-0CE1E30BA649}"/>
              </a:ext>
            </a:extLst>
          </p:cNvPr>
          <p:cNvSpPr txBox="1"/>
          <p:nvPr/>
        </p:nvSpPr>
        <p:spPr>
          <a:xfrm>
            <a:off x="1379209" y="160030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초기단계</a:t>
            </a:r>
          </a:p>
        </p:txBody>
      </p:sp>
      <p:graphicFrame>
        <p:nvGraphicFramePr>
          <p:cNvPr id="49" name="표 48">
            <a:extLst>
              <a:ext uri="{FF2B5EF4-FFF2-40B4-BE49-F238E27FC236}">
                <a16:creationId xmlns:a16="http://schemas.microsoft.com/office/drawing/2014/main" id="{78E5B0F0-6C40-45B8-BC76-6E952D2E54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5941382"/>
              </p:ext>
            </p:extLst>
          </p:nvPr>
        </p:nvGraphicFramePr>
        <p:xfrm>
          <a:off x="3291481" y="2322451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A643CCA1-D7FA-489D-9405-BA1A0A611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3372615"/>
              </p:ext>
            </p:extLst>
          </p:nvPr>
        </p:nvGraphicFramePr>
        <p:xfrm>
          <a:off x="3291481" y="3102108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89760740-E1D4-4AA0-A68D-FE9A0A8D3F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7677100"/>
              </p:ext>
            </p:extLst>
          </p:nvPr>
        </p:nvGraphicFramePr>
        <p:xfrm>
          <a:off x="3291481" y="4009341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E2AF8AF0-CD3D-462C-BE68-AD6E346471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4278052"/>
              </p:ext>
            </p:extLst>
          </p:nvPr>
        </p:nvGraphicFramePr>
        <p:xfrm>
          <a:off x="3291481" y="4876895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152D3A68-C3A0-4985-A5D5-91D37AC3CA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4721162"/>
              </p:ext>
            </p:extLst>
          </p:nvPr>
        </p:nvGraphicFramePr>
        <p:xfrm>
          <a:off x="3291481" y="5644941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008B1BFE-66AB-4F82-9623-4D86FD5E2B27}"/>
              </a:ext>
            </a:extLst>
          </p:cNvPr>
          <p:cNvSpPr txBox="1"/>
          <p:nvPr/>
        </p:nvSpPr>
        <p:spPr>
          <a:xfrm>
            <a:off x="3655914" y="1964440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9B933749-FB86-46DC-8EE8-06DE7340576A}"/>
              </a:ext>
            </a:extLst>
          </p:cNvPr>
          <p:cNvCxnSpPr>
            <a:cxnSpLocks/>
          </p:cNvCxnSpPr>
          <p:nvPr/>
        </p:nvCxnSpPr>
        <p:spPr>
          <a:xfrm flipV="1">
            <a:off x="3655914" y="1991994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5289A7F2-ED08-4784-B19A-027E7B684842}"/>
              </a:ext>
            </a:extLst>
          </p:cNvPr>
          <p:cNvSpPr txBox="1"/>
          <p:nvPr/>
        </p:nvSpPr>
        <p:spPr>
          <a:xfrm>
            <a:off x="2864687" y="1944369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C4803234-0D2D-4CCC-8F26-E4AD3C01E5CD}"/>
              </a:ext>
            </a:extLst>
          </p:cNvPr>
          <p:cNvCxnSpPr>
            <a:cxnSpLocks/>
          </p:cNvCxnSpPr>
          <p:nvPr/>
        </p:nvCxnSpPr>
        <p:spPr>
          <a:xfrm flipV="1">
            <a:off x="2910626" y="1991994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958470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/>
      <p:bldP spid="29" grpId="0"/>
      <p:bldP spid="30" grpId="0"/>
      <p:bldP spid="32" grpId="0"/>
      <p:bldP spid="34" grpId="0"/>
      <p:bldP spid="36" grpId="0"/>
      <p:bldP spid="38" grpId="0"/>
      <p:bldP spid="40" grpId="0"/>
      <p:bldP spid="42" grpId="0"/>
      <p:bldP spid="44" grpId="0"/>
      <p:bldP spid="46" grpId="0"/>
      <p:bldP spid="48" grpId="0"/>
      <p:bldP spid="54" grpId="0"/>
      <p:bldP spid="5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6C439E5-D945-4661-8069-F1CDB5D16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01" y="657225"/>
            <a:ext cx="4776228" cy="5732604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C2AF0F98-D90D-4DAC-BF05-1317BF10711F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연결리스트 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C518860-C229-4B9A-B232-800BDD26B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669" y="657225"/>
            <a:ext cx="3022183" cy="573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2163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1731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36C86F9-71DF-485E-9974-4637ACA264A3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배열기반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1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71D40576-9B9D-406D-B108-C9C078F13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17" name="TextBox 36">
            <a:extLst>
              <a:ext uri="{FF2B5EF4-FFF2-40B4-BE49-F238E27FC236}">
                <a16:creationId xmlns:a16="http://schemas.microsoft.com/office/drawing/2014/main" id="{79B4A709-3143-48C6-BC9E-D87BDAD6118E}"/>
              </a:ext>
            </a:extLst>
          </p:cNvPr>
          <p:cNvSpPr txBox="1"/>
          <p:nvPr/>
        </p:nvSpPr>
        <p:spPr>
          <a:xfrm>
            <a:off x="841351" y="1022604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</a:p>
        </p:txBody>
      </p:sp>
      <p:sp>
        <p:nvSpPr>
          <p:cNvPr id="18" name="TextBox 42">
            <a:extLst>
              <a:ext uri="{FF2B5EF4-FFF2-40B4-BE49-F238E27FC236}">
                <a16:creationId xmlns:a16="http://schemas.microsoft.com/office/drawing/2014/main" id="{A93008F5-D1FE-42AA-9F5B-A9F53A793F35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배열기반 선형 큐의 삽입과 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B445026-3FFA-4618-87C9-ADE364FB048A}"/>
              </a:ext>
            </a:extLst>
          </p:cNvPr>
          <p:cNvSpPr txBox="1"/>
          <p:nvPr/>
        </p:nvSpPr>
        <p:spPr>
          <a:xfrm>
            <a:off x="1282228" y="1573235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enqueue(E)</a:t>
            </a:r>
            <a:endParaRPr kumimoji="1" lang="ko-KR" altLang="en-US" dirty="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51C5AB37-478C-45CF-8CCD-C7D8191CBC96}"/>
              </a:ext>
            </a:extLst>
          </p:cNvPr>
          <p:cNvCxnSpPr>
            <a:cxnSpLocks/>
          </p:cNvCxnSpPr>
          <p:nvPr/>
        </p:nvCxnSpPr>
        <p:spPr>
          <a:xfrm flipV="1">
            <a:off x="6710872" y="1967377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0B08244-E8FA-4F69-BFD6-BB51A2AC6752}"/>
              </a:ext>
            </a:extLst>
          </p:cNvPr>
          <p:cNvSpPr txBox="1"/>
          <p:nvPr/>
        </p:nvSpPr>
        <p:spPr>
          <a:xfrm>
            <a:off x="6710872" y="1951586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B32AAA1F-28B2-43B5-9656-29C80246EBFE}"/>
              </a:ext>
            </a:extLst>
          </p:cNvPr>
          <p:cNvCxnSpPr>
            <a:cxnSpLocks/>
          </p:cNvCxnSpPr>
          <p:nvPr/>
        </p:nvCxnSpPr>
        <p:spPr>
          <a:xfrm flipV="1">
            <a:off x="4430097" y="1977634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3C593F9-2839-4A86-AC7A-985BB07F5381}"/>
              </a:ext>
            </a:extLst>
          </p:cNvPr>
          <p:cNvSpPr txBox="1"/>
          <p:nvPr/>
        </p:nvSpPr>
        <p:spPr>
          <a:xfrm>
            <a:off x="3788232" y="1951588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152D3A68-C3A0-4985-A5D5-91D37AC3CA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753360"/>
              </p:ext>
            </p:extLst>
          </p:nvPr>
        </p:nvGraphicFramePr>
        <p:xfrm>
          <a:off x="3291481" y="1591855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0707D761-15B3-4CA9-85B9-1AC124D22563}"/>
              </a:ext>
            </a:extLst>
          </p:cNvPr>
          <p:cNvSpPr txBox="1"/>
          <p:nvPr/>
        </p:nvSpPr>
        <p:spPr>
          <a:xfrm>
            <a:off x="1282228" y="2378498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dequeue()</a:t>
            </a:r>
            <a:endParaRPr kumimoji="1" lang="ko-KR" altLang="en-US" dirty="0"/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1F9500C0-C071-4AA4-AE40-FB12A50DEC4C}"/>
              </a:ext>
            </a:extLst>
          </p:cNvPr>
          <p:cNvCxnSpPr>
            <a:cxnSpLocks/>
          </p:cNvCxnSpPr>
          <p:nvPr/>
        </p:nvCxnSpPr>
        <p:spPr>
          <a:xfrm flipV="1">
            <a:off x="6710872" y="2772640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CA6229C5-D4E0-4EA5-9CB1-3475D4E256C0}"/>
              </a:ext>
            </a:extLst>
          </p:cNvPr>
          <p:cNvSpPr txBox="1"/>
          <p:nvPr/>
        </p:nvSpPr>
        <p:spPr>
          <a:xfrm>
            <a:off x="6710872" y="2756849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EC85274D-5660-4F3F-8CB4-2762B9CD092F}"/>
              </a:ext>
            </a:extLst>
          </p:cNvPr>
          <p:cNvCxnSpPr>
            <a:cxnSpLocks/>
          </p:cNvCxnSpPr>
          <p:nvPr/>
        </p:nvCxnSpPr>
        <p:spPr>
          <a:xfrm flipV="1">
            <a:off x="5213865" y="2782897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A3F7C47D-BB4C-40A6-8E61-A1CA26E0CC5C}"/>
              </a:ext>
            </a:extLst>
          </p:cNvPr>
          <p:cNvSpPr txBox="1"/>
          <p:nvPr/>
        </p:nvSpPr>
        <p:spPr>
          <a:xfrm>
            <a:off x="4572000" y="2756851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56119F30-1F3C-48E9-9E07-B100EC8337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0577890"/>
              </p:ext>
            </p:extLst>
          </p:nvPr>
        </p:nvGraphicFramePr>
        <p:xfrm>
          <a:off x="3291481" y="2397118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65" name="TextBox 64">
            <a:extLst>
              <a:ext uri="{FF2B5EF4-FFF2-40B4-BE49-F238E27FC236}">
                <a16:creationId xmlns:a16="http://schemas.microsoft.com/office/drawing/2014/main" id="{9E92C8A1-07B2-421E-8BD2-F14E817DED49}"/>
              </a:ext>
            </a:extLst>
          </p:cNvPr>
          <p:cNvSpPr txBox="1"/>
          <p:nvPr/>
        </p:nvSpPr>
        <p:spPr>
          <a:xfrm>
            <a:off x="1282228" y="3233232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enqueue(F)</a:t>
            </a:r>
            <a:endParaRPr kumimoji="1" lang="ko-KR" altLang="en-US" dirty="0"/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4F38323D-C171-4012-849B-360346354589}"/>
              </a:ext>
            </a:extLst>
          </p:cNvPr>
          <p:cNvCxnSpPr>
            <a:cxnSpLocks/>
          </p:cNvCxnSpPr>
          <p:nvPr/>
        </p:nvCxnSpPr>
        <p:spPr>
          <a:xfrm flipV="1">
            <a:off x="6710872" y="3665474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933E1209-D1EC-41F7-A270-83EEEE3F6CBF}"/>
              </a:ext>
            </a:extLst>
          </p:cNvPr>
          <p:cNvSpPr txBox="1"/>
          <p:nvPr/>
        </p:nvSpPr>
        <p:spPr>
          <a:xfrm>
            <a:off x="6710872" y="3659208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43C8A5C1-4EBB-4902-998A-D0B152D045F5}"/>
              </a:ext>
            </a:extLst>
          </p:cNvPr>
          <p:cNvCxnSpPr>
            <a:cxnSpLocks/>
          </p:cNvCxnSpPr>
          <p:nvPr/>
        </p:nvCxnSpPr>
        <p:spPr>
          <a:xfrm flipV="1">
            <a:off x="5213865" y="3685256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3F993732-F113-412B-84DD-5EFC9CD6CA52}"/>
              </a:ext>
            </a:extLst>
          </p:cNvPr>
          <p:cNvSpPr txBox="1"/>
          <p:nvPr/>
        </p:nvSpPr>
        <p:spPr>
          <a:xfrm>
            <a:off x="4572000" y="3649685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07DE5D4B-1D94-435F-9F2E-8472F90432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5229603"/>
              </p:ext>
            </p:extLst>
          </p:nvPr>
        </p:nvGraphicFramePr>
        <p:xfrm>
          <a:off x="3298698" y="3262346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71" name="TextBox 70">
            <a:extLst>
              <a:ext uri="{FF2B5EF4-FFF2-40B4-BE49-F238E27FC236}">
                <a16:creationId xmlns:a16="http://schemas.microsoft.com/office/drawing/2014/main" id="{22CF7155-50AC-4A7B-8572-DDA196D5C0B8}"/>
              </a:ext>
            </a:extLst>
          </p:cNvPr>
          <p:cNvSpPr txBox="1"/>
          <p:nvPr/>
        </p:nvSpPr>
        <p:spPr>
          <a:xfrm>
            <a:off x="989284" y="4564866"/>
            <a:ext cx="7315200" cy="923330"/>
          </a:xfrm>
          <a:prstGeom prst="rect">
            <a:avLst/>
          </a:prstGeom>
          <a:noFill/>
          <a:ln w="508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배열로 이루어진 선형 큐에서는 삽입과 삭제를 반복하면서 </a:t>
            </a:r>
            <a:r>
              <a:rPr kumimoji="1" lang="en-US" altLang="ko-KR" dirty="0"/>
              <a:t>front, rear</a:t>
            </a:r>
            <a:r>
              <a:rPr kumimoji="1" lang="ko-KR" altLang="en-US" dirty="0"/>
              <a:t>에 해당하는 위치가 배열의 크기를 넘어갈 수 없어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front </a:t>
            </a:r>
            <a:r>
              <a:rPr kumimoji="1" lang="ko-KR" altLang="en-US" dirty="0"/>
              <a:t>이전의 공간이 남아있어도 더 이상 사용할 수 없게 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BB8B836-42C1-4983-AB2D-94EC176EAC34}"/>
              </a:ext>
            </a:extLst>
          </p:cNvPr>
          <p:cNvSpPr/>
          <p:nvPr/>
        </p:nvSpPr>
        <p:spPr>
          <a:xfrm>
            <a:off x="6581774" y="3637630"/>
            <a:ext cx="704265" cy="39258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CB38BCC7-0A3F-4F37-AEBA-CFBEE5D3E1BC}"/>
              </a:ext>
            </a:extLst>
          </p:cNvPr>
          <p:cNvSpPr/>
          <p:nvPr/>
        </p:nvSpPr>
        <p:spPr>
          <a:xfrm>
            <a:off x="3317747" y="3248933"/>
            <a:ext cx="1501903" cy="39258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18213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8" grpId="0"/>
      <p:bldP spid="46" grpId="0"/>
      <p:bldP spid="54" grpId="0"/>
      <p:bldP spid="56" grpId="0"/>
      <p:bldP spid="58" grpId="0"/>
      <p:bldP spid="65" grpId="0"/>
      <p:bldP spid="67" grpId="0"/>
      <p:bldP spid="69" grpId="0"/>
      <p:bldP spid="71" grpId="0" animBg="1"/>
      <p:bldP spid="3" grpId="0" animBg="1"/>
      <p:bldP spid="7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36C86F9-71DF-485E-9974-4637ACA264A3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배열기반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1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71D40576-9B9D-406D-B108-C9C078F13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17" name="TextBox 36">
            <a:extLst>
              <a:ext uri="{FF2B5EF4-FFF2-40B4-BE49-F238E27FC236}">
                <a16:creationId xmlns:a16="http://schemas.microsoft.com/office/drawing/2014/main" id="{79B4A709-3143-48C6-BC9E-D87BDAD6118E}"/>
              </a:ext>
            </a:extLst>
          </p:cNvPr>
          <p:cNvSpPr txBox="1"/>
          <p:nvPr/>
        </p:nvSpPr>
        <p:spPr>
          <a:xfrm>
            <a:off x="843756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</a:p>
        </p:txBody>
      </p:sp>
      <p:sp>
        <p:nvSpPr>
          <p:cNvPr id="18" name="TextBox 42">
            <a:extLst>
              <a:ext uri="{FF2B5EF4-FFF2-40B4-BE49-F238E27FC236}">
                <a16:creationId xmlns:a16="http://schemas.microsoft.com/office/drawing/2014/main" id="{A93008F5-D1FE-42AA-9F5B-A9F53A793F35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배열기반 원형 큐의 삽입과 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2E29C105-41C5-4249-81BB-6F63FC3AED05}"/>
              </a:ext>
            </a:extLst>
          </p:cNvPr>
          <p:cNvCxnSpPr>
            <a:cxnSpLocks/>
          </p:cNvCxnSpPr>
          <p:nvPr/>
        </p:nvCxnSpPr>
        <p:spPr>
          <a:xfrm flipV="1">
            <a:off x="3655914" y="2685175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63C9645-54D5-4FA8-8494-4F42E42C3BB6}"/>
              </a:ext>
            </a:extLst>
          </p:cNvPr>
          <p:cNvSpPr txBox="1"/>
          <p:nvPr/>
        </p:nvSpPr>
        <p:spPr>
          <a:xfrm>
            <a:off x="3655914" y="2650334"/>
            <a:ext cx="114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front=rear</a:t>
            </a:r>
            <a:endParaRPr kumimoji="1"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1B2415-9953-4C2A-850A-05CCFC68DE7B}"/>
              </a:ext>
            </a:extLst>
          </p:cNvPr>
          <p:cNvSpPr txBox="1"/>
          <p:nvPr/>
        </p:nvSpPr>
        <p:spPr>
          <a:xfrm>
            <a:off x="1267746" y="2287268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enqueue(A)</a:t>
            </a:r>
            <a:endParaRPr kumimoji="1"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B693D10-871A-42BC-A092-9DCA50F1FA74}"/>
              </a:ext>
            </a:extLst>
          </p:cNvPr>
          <p:cNvSpPr txBox="1"/>
          <p:nvPr/>
        </p:nvSpPr>
        <p:spPr>
          <a:xfrm>
            <a:off x="1267746" y="3103847"/>
            <a:ext cx="1284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enqueue(B)</a:t>
            </a:r>
            <a:endParaRPr kumimoji="1"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D59BD7-604F-4935-906B-6DE6FAE214B6}"/>
              </a:ext>
            </a:extLst>
          </p:cNvPr>
          <p:cNvSpPr txBox="1"/>
          <p:nvPr/>
        </p:nvSpPr>
        <p:spPr>
          <a:xfrm>
            <a:off x="1267745" y="3982772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enqueue(C)</a:t>
            </a:r>
            <a:endParaRPr kumimoji="1"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3DCA74-B8B6-40B0-A855-7EB79C04AE94}"/>
              </a:ext>
            </a:extLst>
          </p:cNvPr>
          <p:cNvSpPr txBox="1"/>
          <p:nvPr/>
        </p:nvSpPr>
        <p:spPr>
          <a:xfrm>
            <a:off x="1277364" y="4840915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dequeue()</a:t>
            </a:r>
            <a:endParaRPr kumimoji="1"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B445026-3FFA-4618-87C9-ADE364FB048A}"/>
              </a:ext>
            </a:extLst>
          </p:cNvPr>
          <p:cNvSpPr txBox="1"/>
          <p:nvPr/>
        </p:nvSpPr>
        <p:spPr>
          <a:xfrm>
            <a:off x="1282228" y="5626321"/>
            <a:ext cx="130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enqueue(D)</a:t>
            </a:r>
            <a:endParaRPr kumimoji="1" lang="ko-KR" altLang="en-US" dirty="0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3533513-331E-4B72-9A2B-D4E2852A0397}"/>
              </a:ext>
            </a:extLst>
          </p:cNvPr>
          <p:cNvCxnSpPr>
            <a:cxnSpLocks/>
          </p:cNvCxnSpPr>
          <p:nvPr/>
        </p:nvCxnSpPr>
        <p:spPr>
          <a:xfrm flipV="1">
            <a:off x="4428361" y="3488970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380455F-7FD3-4996-BB8B-4D7CEB13FC79}"/>
              </a:ext>
            </a:extLst>
          </p:cNvPr>
          <p:cNvSpPr txBox="1"/>
          <p:nvPr/>
        </p:nvSpPr>
        <p:spPr>
          <a:xfrm>
            <a:off x="4428361" y="3473179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FB3CF40-3842-4B4F-AA29-BF7F527CF779}"/>
              </a:ext>
            </a:extLst>
          </p:cNvPr>
          <p:cNvCxnSpPr>
            <a:cxnSpLocks/>
          </p:cNvCxnSpPr>
          <p:nvPr/>
        </p:nvCxnSpPr>
        <p:spPr>
          <a:xfrm flipV="1">
            <a:off x="5196505" y="4364971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7454563-D081-4B68-9114-F84A25708260}"/>
              </a:ext>
            </a:extLst>
          </p:cNvPr>
          <p:cNvSpPr txBox="1"/>
          <p:nvPr/>
        </p:nvSpPr>
        <p:spPr>
          <a:xfrm>
            <a:off x="5196505" y="4349180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4752C727-4050-4D1F-8845-0B04538D8669}"/>
              </a:ext>
            </a:extLst>
          </p:cNvPr>
          <p:cNvCxnSpPr>
            <a:cxnSpLocks/>
          </p:cNvCxnSpPr>
          <p:nvPr/>
        </p:nvCxnSpPr>
        <p:spPr>
          <a:xfrm flipV="1">
            <a:off x="5186980" y="5226038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B147B21-9436-4E4F-916A-5DFB44FC9617}"/>
              </a:ext>
            </a:extLst>
          </p:cNvPr>
          <p:cNvSpPr txBox="1"/>
          <p:nvPr/>
        </p:nvSpPr>
        <p:spPr>
          <a:xfrm>
            <a:off x="5206953" y="5210247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51C5AB37-478C-45CF-8CCD-C7D8191CBC96}"/>
              </a:ext>
            </a:extLst>
          </p:cNvPr>
          <p:cNvCxnSpPr>
            <a:cxnSpLocks/>
          </p:cNvCxnSpPr>
          <p:nvPr/>
        </p:nvCxnSpPr>
        <p:spPr>
          <a:xfrm flipV="1">
            <a:off x="5948872" y="6020463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0B08244-E8FA-4F69-BFD6-BB51A2AC6752}"/>
              </a:ext>
            </a:extLst>
          </p:cNvPr>
          <p:cNvSpPr txBox="1"/>
          <p:nvPr/>
        </p:nvSpPr>
        <p:spPr>
          <a:xfrm>
            <a:off x="5948872" y="6004672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EFE70747-A97C-4920-A46F-09DA2233B982}"/>
              </a:ext>
            </a:extLst>
          </p:cNvPr>
          <p:cNvCxnSpPr>
            <a:cxnSpLocks/>
          </p:cNvCxnSpPr>
          <p:nvPr/>
        </p:nvCxnSpPr>
        <p:spPr>
          <a:xfrm flipV="1">
            <a:off x="3655914" y="3497763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C9F6AAE-FCCB-4C9F-8661-563523C65902}"/>
              </a:ext>
            </a:extLst>
          </p:cNvPr>
          <p:cNvSpPr txBox="1"/>
          <p:nvPr/>
        </p:nvSpPr>
        <p:spPr>
          <a:xfrm>
            <a:off x="3014049" y="3471717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1FDA7817-2637-469F-9F22-40D523175F45}"/>
              </a:ext>
            </a:extLst>
          </p:cNvPr>
          <p:cNvCxnSpPr>
            <a:cxnSpLocks/>
          </p:cNvCxnSpPr>
          <p:nvPr/>
        </p:nvCxnSpPr>
        <p:spPr>
          <a:xfrm flipV="1">
            <a:off x="3647665" y="4370017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E54B19D-6848-4DCC-88A1-8DC502D3B6B5}"/>
              </a:ext>
            </a:extLst>
          </p:cNvPr>
          <p:cNvSpPr txBox="1"/>
          <p:nvPr/>
        </p:nvSpPr>
        <p:spPr>
          <a:xfrm>
            <a:off x="3005800" y="4343971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815A528C-84F4-46B4-A92C-295DC5BF687C}"/>
              </a:ext>
            </a:extLst>
          </p:cNvPr>
          <p:cNvCxnSpPr>
            <a:cxnSpLocks/>
          </p:cNvCxnSpPr>
          <p:nvPr/>
        </p:nvCxnSpPr>
        <p:spPr>
          <a:xfrm flipV="1">
            <a:off x="4441930" y="5236293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57C68EA-5B76-45C8-8214-50B9E4D44716}"/>
              </a:ext>
            </a:extLst>
          </p:cNvPr>
          <p:cNvSpPr txBox="1"/>
          <p:nvPr/>
        </p:nvSpPr>
        <p:spPr>
          <a:xfrm>
            <a:off x="3800065" y="5210247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B32AAA1F-28B2-43B5-9656-29C80246EBFE}"/>
              </a:ext>
            </a:extLst>
          </p:cNvPr>
          <p:cNvCxnSpPr>
            <a:cxnSpLocks/>
          </p:cNvCxnSpPr>
          <p:nvPr/>
        </p:nvCxnSpPr>
        <p:spPr>
          <a:xfrm flipV="1">
            <a:off x="4430097" y="6030720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3C593F9-2839-4A86-AC7A-985BB07F5381}"/>
              </a:ext>
            </a:extLst>
          </p:cNvPr>
          <p:cNvSpPr txBox="1"/>
          <p:nvPr/>
        </p:nvSpPr>
        <p:spPr>
          <a:xfrm>
            <a:off x="3788232" y="6004674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id="{CA48A4F1-1E7F-4CB3-9DED-B8490BA9D6E8}"/>
              </a:ext>
            </a:extLst>
          </p:cNvPr>
          <p:cNvGraphicFramePr>
            <a:graphicFrameLocks noGrp="1"/>
          </p:cNvGraphicFramePr>
          <p:nvPr/>
        </p:nvGraphicFramePr>
        <p:xfrm>
          <a:off x="3298698" y="1608152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35B6B1D5-DD19-49E0-8557-0CE1E30BA649}"/>
              </a:ext>
            </a:extLst>
          </p:cNvPr>
          <p:cNvSpPr txBox="1"/>
          <p:nvPr/>
        </p:nvSpPr>
        <p:spPr>
          <a:xfrm>
            <a:off x="1379209" y="160030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초기단계</a:t>
            </a:r>
          </a:p>
        </p:txBody>
      </p:sp>
      <p:graphicFrame>
        <p:nvGraphicFramePr>
          <p:cNvPr id="49" name="표 48">
            <a:extLst>
              <a:ext uri="{FF2B5EF4-FFF2-40B4-BE49-F238E27FC236}">
                <a16:creationId xmlns:a16="http://schemas.microsoft.com/office/drawing/2014/main" id="{78E5B0F0-6C40-45B8-BC76-6E952D2E543C}"/>
              </a:ext>
            </a:extLst>
          </p:cNvPr>
          <p:cNvGraphicFramePr>
            <a:graphicFrameLocks noGrp="1"/>
          </p:cNvGraphicFramePr>
          <p:nvPr/>
        </p:nvGraphicFramePr>
        <p:xfrm>
          <a:off x="3291481" y="2322451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A643CCA1-D7FA-489D-9405-BA1A0A611AC5}"/>
              </a:ext>
            </a:extLst>
          </p:cNvPr>
          <p:cNvGraphicFramePr>
            <a:graphicFrameLocks noGrp="1"/>
          </p:cNvGraphicFramePr>
          <p:nvPr/>
        </p:nvGraphicFramePr>
        <p:xfrm>
          <a:off x="3291481" y="3102108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89760740-E1D4-4AA0-A68D-FE9A0A8D3F8E}"/>
              </a:ext>
            </a:extLst>
          </p:cNvPr>
          <p:cNvGraphicFramePr>
            <a:graphicFrameLocks noGrp="1"/>
          </p:cNvGraphicFramePr>
          <p:nvPr/>
        </p:nvGraphicFramePr>
        <p:xfrm>
          <a:off x="3291481" y="4009341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E2AF8AF0-CD3D-462C-BE68-AD6E346471C7}"/>
              </a:ext>
            </a:extLst>
          </p:cNvPr>
          <p:cNvGraphicFramePr>
            <a:graphicFrameLocks noGrp="1"/>
          </p:cNvGraphicFramePr>
          <p:nvPr/>
        </p:nvGraphicFramePr>
        <p:xfrm>
          <a:off x="3291481" y="4876895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152D3A68-C3A0-4985-A5D5-91D37AC3CA5D}"/>
              </a:ext>
            </a:extLst>
          </p:cNvPr>
          <p:cNvGraphicFramePr>
            <a:graphicFrameLocks noGrp="1"/>
          </p:cNvGraphicFramePr>
          <p:nvPr/>
        </p:nvGraphicFramePr>
        <p:xfrm>
          <a:off x="3291481" y="5644941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008B1BFE-66AB-4F82-9623-4D86FD5E2B27}"/>
              </a:ext>
            </a:extLst>
          </p:cNvPr>
          <p:cNvSpPr txBox="1"/>
          <p:nvPr/>
        </p:nvSpPr>
        <p:spPr>
          <a:xfrm>
            <a:off x="3655914" y="1964440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9B933749-FB86-46DC-8EE8-06DE7340576A}"/>
              </a:ext>
            </a:extLst>
          </p:cNvPr>
          <p:cNvCxnSpPr>
            <a:cxnSpLocks/>
          </p:cNvCxnSpPr>
          <p:nvPr/>
        </p:nvCxnSpPr>
        <p:spPr>
          <a:xfrm flipV="1">
            <a:off x="3655914" y="1991994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5289A7F2-ED08-4784-B19A-027E7B684842}"/>
              </a:ext>
            </a:extLst>
          </p:cNvPr>
          <p:cNvSpPr txBox="1"/>
          <p:nvPr/>
        </p:nvSpPr>
        <p:spPr>
          <a:xfrm>
            <a:off x="2864687" y="1944369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C4803234-0D2D-4CCC-8F26-E4AD3C01E5CD}"/>
              </a:ext>
            </a:extLst>
          </p:cNvPr>
          <p:cNvCxnSpPr>
            <a:cxnSpLocks/>
          </p:cNvCxnSpPr>
          <p:nvPr/>
        </p:nvCxnSpPr>
        <p:spPr>
          <a:xfrm flipV="1">
            <a:off x="2910626" y="1991994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964443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/>
      <p:bldP spid="29" grpId="0"/>
      <p:bldP spid="30" grpId="0"/>
      <p:bldP spid="32" grpId="0"/>
      <p:bldP spid="34" grpId="0"/>
      <p:bldP spid="36" grpId="0"/>
      <p:bldP spid="38" grpId="0"/>
      <p:bldP spid="40" grpId="0"/>
      <p:bldP spid="42" grpId="0"/>
      <p:bldP spid="44" grpId="0"/>
      <p:bldP spid="46" grpId="0"/>
      <p:bldP spid="48" grpId="0"/>
      <p:bldP spid="54" grpId="0"/>
      <p:bldP spid="5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36C86F9-71DF-485E-9974-4637ACA264A3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배열기반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1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71D40576-9B9D-406D-B108-C9C078F13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17" name="TextBox 36">
            <a:extLst>
              <a:ext uri="{FF2B5EF4-FFF2-40B4-BE49-F238E27FC236}">
                <a16:creationId xmlns:a16="http://schemas.microsoft.com/office/drawing/2014/main" id="{79B4A709-3143-48C6-BC9E-D87BDAD6118E}"/>
              </a:ext>
            </a:extLst>
          </p:cNvPr>
          <p:cNvSpPr txBox="1"/>
          <p:nvPr/>
        </p:nvSpPr>
        <p:spPr>
          <a:xfrm>
            <a:off x="843756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</a:p>
        </p:txBody>
      </p:sp>
      <p:sp>
        <p:nvSpPr>
          <p:cNvPr id="18" name="TextBox 42">
            <a:extLst>
              <a:ext uri="{FF2B5EF4-FFF2-40B4-BE49-F238E27FC236}">
                <a16:creationId xmlns:a16="http://schemas.microsoft.com/office/drawing/2014/main" id="{A93008F5-D1FE-42AA-9F5B-A9F53A793F35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배열기반 원형 큐의 삽입과 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B445026-3FFA-4618-87C9-ADE364FB048A}"/>
              </a:ext>
            </a:extLst>
          </p:cNvPr>
          <p:cNvSpPr txBox="1"/>
          <p:nvPr/>
        </p:nvSpPr>
        <p:spPr>
          <a:xfrm>
            <a:off x="1282228" y="1573235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enqueue(E)</a:t>
            </a:r>
            <a:endParaRPr kumimoji="1" lang="ko-KR" altLang="en-US" dirty="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51C5AB37-478C-45CF-8CCD-C7D8191CBC96}"/>
              </a:ext>
            </a:extLst>
          </p:cNvPr>
          <p:cNvCxnSpPr>
            <a:cxnSpLocks/>
          </p:cNvCxnSpPr>
          <p:nvPr/>
        </p:nvCxnSpPr>
        <p:spPr>
          <a:xfrm flipV="1">
            <a:off x="6710872" y="1967377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0B08244-E8FA-4F69-BFD6-BB51A2AC6752}"/>
              </a:ext>
            </a:extLst>
          </p:cNvPr>
          <p:cNvSpPr txBox="1"/>
          <p:nvPr/>
        </p:nvSpPr>
        <p:spPr>
          <a:xfrm>
            <a:off x="6710872" y="1951586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B32AAA1F-28B2-43B5-9656-29C80246EBFE}"/>
              </a:ext>
            </a:extLst>
          </p:cNvPr>
          <p:cNvCxnSpPr>
            <a:cxnSpLocks/>
          </p:cNvCxnSpPr>
          <p:nvPr/>
        </p:nvCxnSpPr>
        <p:spPr>
          <a:xfrm flipV="1">
            <a:off x="4430097" y="1977634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3C593F9-2839-4A86-AC7A-985BB07F5381}"/>
              </a:ext>
            </a:extLst>
          </p:cNvPr>
          <p:cNvSpPr txBox="1"/>
          <p:nvPr/>
        </p:nvSpPr>
        <p:spPr>
          <a:xfrm>
            <a:off x="3788232" y="1951588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152D3A68-C3A0-4985-A5D5-91D37AC3CA5D}"/>
              </a:ext>
            </a:extLst>
          </p:cNvPr>
          <p:cNvGraphicFramePr>
            <a:graphicFrameLocks noGrp="1"/>
          </p:cNvGraphicFramePr>
          <p:nvPr/>
        </p:nvGraphicFramePr>
        <p:xfrm>
          <a:off x="3291481" y="1591855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0707D761-15B3-4CA9-85B9-1AC124D22563}"/>
              </a:ext>
            </a:extLst>
          </p:cNvPr>
          <p:cNvSpPr txBox="1"/>
          <p:nvPr/>
        </p:nvSpPr>
        <p:spPr>
          <a:xfrm>
            <a:off x="1282228" y="2378498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dequeue()</a:t>
            </a:r>
            <a:endParaRPr kumimoji="1" lang="ko-KR" altLang="en-US" dirty="0"/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1F9500C0-C071-4AA4-AE40-FB12A50DEC4C}"/>
              </a:ext>
            </a:extLst>
          </p:cNvPr>
          <p:cNvCxnSpPr>
            <a:cxnSpLocks/>
          </p:cNvCxnSpPr>
          <p:nvPr/>
        </p:nvCxnSpPr>
        <p:spPr>
          <a:xfrm flipV="1">
            <a:off x="6710872" y="2772640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CA6229C5-D4E0-4EA5-9CB1-3475D4E256C0}"/>
              </a:ext>
            </a:extLst>
          </p:cNvPr>
          <p:cNvSpPr txBox="1"/>
          <p:nvPr/>
        </p:nvSpPr>
        <p:spPr>
          <a:xfrm>
            <a:off x="6710872" y="2756849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EC85274D-5660-4F3F-8CB4-2762B9CD092F}"/>
              </a:ext>
            </a:extLst>
          </p:cNvPr>
          <p:cNvCxnSpPr>
            <a:cxnSpLocks/>
          </p:cNvCxnSpPr>
          <p:nvPr/>
        </p:nvCxnSpPr>
        <p:spPr>
          <a:xfrm flipV="1">
            <a:off x="5213865" y="2782897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A3F7C47D-BB4C-40A6-8E61-A1CA26E0CC5C}"/>
              </a:ext>
            </a:extLst>
          </p:cNvPr>
          <p:cNvSpPr txBox="1"/>
          <p:nvPr/>
        </p:nvSpPr>
        <p:spPr>
          <a:xfrm>
            <a:off x="4572000" y="2756851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56119F30-1F3C-48E9-9E07-B100EC833786}"/>
              </a:ext>
            </a:extLst>
          </p:cNvPr>
          <p:cNvGraphicFramePr>
            <a:graphicFrameLocks noGrp="1"/>
          </p:cNvGraphicFramePr>
          <p:nvPr/>
        </p:nvGraphicFramePr>
        <p:xfrm>
          <a:off x="3291481" y="2397118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65" name="TextBox 64">
            <a:extLst>
              <a:ext uri="{FF2B5EF4-FFF2-40B4-BE49-F238E27FC236}">
                <a16:creationId xmlns:a16="http://schemas.microsoft.com/office/drawing/2014/main" id="{9E92C8A1-07B2-421E-8BD2-F14E817DED49}"/>
              </a:ext>
            </a:extLst>
          </p:cNvPr>
          <p:cNvSpPr txBox="1"/>
          <p:nvPr/>
        </p:nvSpPr>
        <p:spPr>
          <a:xfrm>
            <a:off x="1282228" y="3233232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enqueue(F)</a:t>
            </a:r>
            <a:endParaRPr kumimoji="1" lang="ko-KR" altLang="en-US" dirty="0"/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4F38323D-C171-4012-849B-360346354589}"/>
              </a:ext>
            </a:extLst>
          </p:cNvPr>
          <p:cNvCxnSpPr>
            <a:cxnSpLocks/>
          </p:cNvCxnSpPr>
          <p:nvPr/>
        </p:nvCxnSpPr>
        <p:spPr>
          <a:xfrm flipV="1">
            <a:off x="3673065" y="3665474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933E1209-D1EC-41F7-A270-83EEEE3F6CBF}"/>
              </a:ext>
            </a:extLst>
          </p:cNvPr>
          <p:cNvSpPr txBox="1"/>
          <p:nvPr/>
        </p:nvSpPr>
        <p:spPr>
          <a:xfrm>
            <a:off x="3673065" y="3659208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43C8A5C1-4EBB-4902-998A-D0B152D045F5}"/>
              </a:ext>
            </a:extLst>
          </p:cNvPr>
          <p:cNvCxnSpPr>
            <a:cxnSpLocks/>
          </p:cNvCxnSpPr>
          <p:nvPr/>
        </p:nvCxnSpPr>
        <p:spPr>
          <a:xfrm flipV="1">
            <a:off x="5213865" y="3685256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3F993732-F113-412B-84DD-5EFC9CD6CA52}"/>
              </a:ext>
            </a:extLst>
          </p:cNvPr>
          <p:cNvSpPr txBox="1"/>
          <p:nvPr/>
        </p:nvSpPr>
        <p:spPr>
          <a:xfrm>
            <a:off x="4572000" y="3649685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07DE5D4B-1D94-435F-9F2E-8472F9043270}"/>
              </a:ext>
            </a:extLst>
          </p:cNvPr>
          <p:cNvGraphicFramePr>
            <a:graphicFrameLocks noGrp="1"/>
          </p:cNvGraphicFramePr>
          <p:nvPr/>
        </p:nvGraphicFramePr>
        <p:xfrm>
          <a:off x="3298698" y="3262346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71" name="TextBox 70">
            <a:extLst>
              <a:ext uri="{FF2B5EF4-FFF2-40B4-BE49-F238E27FC236}">
                <a16:creationId xmlns:a16="http://schemas.microsoft.com/office/drawing/2014/main" id="{22CF7155-50AC-4A7B-8572-DDA196D5C0B8}"/>
              </a:ext>
            </a:extLst>
          </p:cNvPr>
          <p:cNvSpPr txBox="1"/>
          <p:nvPr/>
        </p:nvSpPr>
        <p:spPr>
          <a:xfrm>
            <a:off x="989284" y="4564866"/>
            <a:ext cx="7315200" cy="646331"/>
          </a:xfrm>
          <a:prstGeom prst="rect">
            <a:avLst/>
          </a:prstGeom>
          <a:noFill/>
          <a:ln w="508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원형 큐는 남아있는 </a:t>
            </a:r>
            <a:r>
              <a:rPr kumimoji="1" lang="en-US" altLang="ko-KR" dirty="0"/>
              <a:t>front </a:t>
            </a:r>
            <a:r>
              <a:rPr kumimoji="1" lang="ko-KR" altLang="en-US" dirty="0"/>
              <a:t>이전의 공간을 사용하여 선형 큐보다 메모리를 효율적으로 사용할 수 있는 구조이다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F1312EC-65E7-40CD-9AAE-847827DF546D}"/>
              </a:ext>
            </a:extLst>
          </p:cNvPr>
          <p:cNvSpPr/>
          <p:nvPr/>
        </p:nvSpPr>
        <p:spPr>
          <a:xfrm>
            <a:off x="3298698" y="3247620"/>
            <a:ext cx="730377" cy="39258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145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8" grpId="0"/>
      <p:bldP spid="46" grpId="0"/>
      <p:bldP spid="54" grpId="0"/>
      <p:bldP spid="56" grpId="0"/>
      <p:bldP spid="58" grpId="0"/>
      <p:bldP spid="65" grpId="0"/>
      <p:bldP spid="67" grpId="0"/>
      <p:bldP spid="69" grpId="0"/>
      <p:bldP spid="71" grpId="0" animBg="1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36C86F9-71DF-485E-9974-4637ACA264A3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배열기반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1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71D40576-9B9D-406D-B108-C9C078F13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17" name="TextBox 36">
            <a:extLst>
              <a:ext uri="{FF2B5EF4-FFF2-40B4-BE49-F238E27FC236}">
                <a16:creationId xmlns:a16="http://schemas.microsoft.com/office/drawing/2014/main" id="{79B4A709-3143-48C6-BC9E-D87BDAD6118E}"/>
              </a:ext>
            </a:extLst>
          </p:cNvPr>
          <p:cNvSpPr txBox="1"/>
          <p:nvPr/>
        </p:nvSpPr>
        <p:spPr>
          <a:xfrm>
            <a:off x="843756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</a:p>
        </p:txBody>
      </p:sp>
      <p:sp>
        <p:nvSpPr>
          <p:cNvPr id="18" name="TextBox 42">
            <a:extLst>
              <a:ext uri="{FF2B5EF4-FFF2-40B4-BE49-F238E27FC236}">
                <a16:creationId xmlns:a16="http://schemas.microsoft.com/office/drawing/2014/main" id="{A93008F5-D1FE-42AA-9F5B-A9F53A793F35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배열기반 원형 큐의 삽입과 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E92C8A1-07B2-421E-8BD2-F14E817DED49}"/>
              </a:ext>
            </a:extLst>
          </p:cNvPr>
          <p:cNvSpPr txBox="1"/>
          <p:nvPr/>
        </p:nvSpPr>
        <p:spPr>
          <a:xfrm>
            <a:off x="989284" y="2388442"/>
            <a:ext cx="1858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dequeue : empty</a:t>
            </a:r>
            <a:endParaRPr kumimoji="1"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2CF7155-50AC-4A7B-8572-DDA196D5C0B8}"/>
              </a:ext>
            </a:extLst>
          </p:cNvPr>
          <p:cNvSpPr txBox="1"/>
          <p:nvPr/>
        </p:nvSpPr>
        <p:spPr>
          <a:xfrm>
            <a:off x="989284" y="5502704"/>
            <a:ext cx="7315200" cy="646331"/>
          </a:xfrm>
          <a:prstGeom prst="rect">
            <a:avLst/>
          </a:prstGeom>
          <a:noFill/>
          <a:ln w="508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단</a:t>
            </a:r>
            <a:r>
              <a:rPr kumimoji="1" lang="en-US" altLang="ko-KR" dirty="0"/>
              <a:t>, </a:t>
            </a:r>
            <a:r>
              <a:rPr kumimoji="1" lang="ko-KR" altLang="en-US" dirty="0"/>
              <a:t>큐가 비어 있는 경우와 큐가 꽉 차 있는 두 경우 모두 </a:t>
            </a:r>
            <a:r>
              <a:rPr kumimoji="1" lang="en-US" altLang="ko-KR" dirty="0"/>
              <a:t>rear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front</a:t>
            </a:r>
            <a:r>
              <a:rPr kumimoji="1" lang="ko-KR" altLang="en-US" dirty="0"/>
              <a:t>로 구분할 수 없게 된다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이를 구분하기 위하여 배열의 </a:t>
            </a:r>
            <a:r>
              <a:rPr kumimoji="1" lang="en-US" altLang="ko-KR" dirty="0"/>
              <a:t>1</a:t>
            </a:r>
            <a:r>
              <a:rPr kumimoji="1" lang="ko-KR" altLang="en-US" dirty="0"/>
              <a:t>칸은 비워서 사용한다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19026895-BBCC-4983-9E95-00636FEEFB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499111"/>
              </p:ext>
            </p:extLst>
          </p:nvPr>
        </p:nvGraphicFramePr>
        <p:xfrm>
          <a:off x="4484441" y="2447767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04A438BD-2671-41BE-AB97-91F0667E615A}"/>
              </a:ext>
            </a:extLst>
          </p:cNvPr>
          <p:cNvCxnSpPr>
            <a:cxnSpLocks/>
          </p:cNvCxnSpPr>
          <p:nvPr/>
        </p:nvCxnSpPr>
        <p:spPr>
          <a:xfrm flipV="1">
            <a:off x="4867422" y="2863371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949D679-CAC7-418E-9571-E0DC97813FB7}"/>
              </a:ext>
            </a:extLst>
          </p:cNvPr>
          <p:cNvSpPr txBox="1"/>
          <p:nvPr/>
        </p:nvSpPr>
        <p:spPr>
          <a:xfrm>
            <a:off x="4352706" y="2857105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BD65EF5-B4EA-49EE-A07D-4B4BD8239C5B}"/>
              </a:ext>
            </a:extLst>
          </p:cNvPr>
          <p:cNvCxnSpPr>
            <a:cxnSpLocks/>
          </p:cNvCxnSpPr>
          <p:nvPr/>
        </p:nvCxnSpPr>
        <p:spPr>
          <a:xfrm flipV="1">
            <a:off x="5636435" y="2869117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3B4854A-36A6-4286-86CE-AB4A643CDF7D}"/>
              </a:ext>
            </a:extLst>
          </p:cNvPr>
          <p:cNvSpPr txBox="1"/>
          <p:nvPr/>
        </p:nvSpPr>
        <p:spPr>
          <a:xfrm>
            <a:off x="5636435" y="2833546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3BF121B-411A-4448-812E-D462C813111B}"/>
              </a:ext>
            </a:extLst>
          </p:cNvPr>
          <p:cNvSpPr txBox="1"/>
          <p:nvPr/>
        </p:nvSpPr>
        <p:spPr>
          <a:xfrm>
            <a:off x="989284" y="4744455"/>
            <a:ext cx="1731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enqueue(F) : full</a:t>
            </a:r>
            <a:endParaRPr kumimoji="1"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DAFAB88-EB16-4411-8552-CBF2FFA3C804}"/>
              </a:ext>
            </a:extLst>
          </p:cNvPr>
          <p:cNvSpPr txBox="1"/>
          <p:nvPr/>
        </p:nvSpPr>
        <p:spPr>
          <a:xfrm>
            <a:off x="945542" y="3675141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enqueue(E)</a:t>
            </a:r>
            <a:endParaRPr kumimoji="1" lang="ko-KR" altLang="en-US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BECDE813-F5AE-45F8-82B3-294533E523D9}"/>
              </a:ext>
            </a:extLst>
          </p:cNvPr>
          <p:cNvCxnSpPr>
            <a:cxnSpLocks/>
          </p:cNvCxnSpPr>
          <p:nvPr/>
        </p:nvCxnSpPr>
        <p:spPr>
          <a:xfrm flipV="1">
            <a:off x="7908961" y="4060264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643C73C-A31A-4FC9-BA01-CE389D3B0B6B}"/>
              </a:ext>
            </a:extLst>
          </p:cNvPr>
          <p:cNvSpPr txBox="1"/>
          <p:nvPr/>
        </p:nvSpPr>
        <p:spPr>
          <a:xfrm>
            <a:off x="7908961" y="4044473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DC9A09B3-FCA1-4E63-8872-78C6DEA5C2B2}"/>
              </a:ext>
            </a:extLst>
          </p:cNvPr>
          <p:cNvCxnSpPr>
            <a:cxnSpLocks/>
          </p:cNvCxnSpPr>
          <p:nvPr/>
        </p:nvCxnSpPr>
        <p:spPr>
          <a:xfrm flipV="1">
            <a:off x="5628186" y="4070521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3DC7C690-9655-4BB0-A8EF-6CA696DFF365}"/>
              </a:ext>
            </a:extLst>
          </p:cNvPr>
          <p:cNvSpPr txBox="1"/>
          <p:nvPr/>
        </p:nvSpPr>
        <p:spPr>
          <a:xfrm>
            <a:off x="4986321" y="4044475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graphicFrame>
        <p:nvGraphicFramePr>
          <p:cNvPr id="49" name="표 48">
            <a:extLst>
              <a:ext uri="{FF2B5EF4-FFF2-40B4-BE49-F238E27FC236}">
                <a16:creationId xmlns:a16="http://schemas.microsoft.com/office/drawing/2014/main" id="{E2176806-6BCE-44A9-B2C2-90D481513C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7648282"/>
              </p:ext>
            </p:extLst>
          </p:nvPr>
        </p:nvGraphicFramePr>
        <p:xfrm>
          <a:off x="4489570" y="3684742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6E08D9DF-EB81-4924-863F-C6DAEA988DF7}"/>
              </a:ext>
            </a:extLst>
          </p:cNvPr>
          <p:cNvCxnSpPr>
            <a:cxnSpLocks/>
          </p:cNvCxnSpPr>
          <p:nvPr/>
        </p:nvCxnSpPr>
        <p:spPr>
          <a:xfrm flipV="1">
            <a:off x="4848874" y="1923833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09CF51F-D8A7-40AE-8407-F54D0583BAF1}"/>
              </a:ext>
            </a:extLst>
          </p:cNvPr>
          <p:cNvSpPr txBox="1"/>
          <p:nvPr/>
        </p:nvSpPr>
        <p:spPr>
          <a:xfrm>
            <a:off x="4848874" y="1888992"/>
            <a:ext cx="114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front=rear</a:t>
            </a:r>
            <a:endParaRPr kumimoji="1"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8BD244A-0363-4AB7-903E-AB4E927F3B6D}"/>
              </a:ext>
            </a:extLst>
          </p:cNvPr>
          <p:cNvSpPr txBox="1"/>
          <p:nvPr/>
        </p:nvSpPr>
        <p:spPr>
          <a:xfrm>
            <a:off x="989284" y="1574331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enqueue(A)</a:t>
            </a:r>
            <a:endParaRPr kumimoji="1" lang="ko-KR" altLang="en-US" dirty="0"/>
          </a:p>
        </p:txBody>
      </p:sp>
      <p:graphicFrame>
        <p:nvGraphicFramePr>
          <p:cNvPr id="60" name="표 59">
            <a:extLst>
              <a:ext uri="{FF2B5EF4-FFF2-40B4-BE49-F238E27FC236}">
                <a16:creationId xmlns:a16="http://schemas.microsoft.com/office/drawing/2014/main" id="{97B86EB1-2DF2-431A-8604-F6C19A8F94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0250117"/>
              </p:ext>
            </p:extLst>
          </p:nvPr>
        </p:nvGraphicFramePr>
        <p:xfrm>
          <a:off x="4484441" y="1535942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DFCDEB6E-3A5C-44CD-9BA2-47A4BF694F1C}"/>
              </a:ext>
            </a:extLst>
          </p:cNvPr>
          <p:cNvSpPr/>
          <p:nvPr/>
        </p:nvSpPr>
        <p:spPr>
          <a:xfrm>
            <a:off x="1283516" y="1960441"/>
            <a:ext cx="184529" cy="444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화살표: 아래쪽 60">
            <a:extLst>
              <a:ext uri="{FF2B5EF4-FFF2-40B4-BE49-F238E27FC236}">
                <a16:creationId xmlns:a16="http://schemas.microsoft.com/office/drawing/2014/main" id="{6508BD58-B1EB-4864-A23D-0004B044ACC3}"/>
              </a:ext>
            </a:extLst>
          </p:cNvPr>
          <p:cNvSpPr/>
          <p:nvPr/>
        </p:nvSpPr>
        <p:spPr>
          <a:xfrm>
            <a:off x="1283516" y="4173162"/>
            <a:ext cx="184529" cy="44477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3" name="표 72">
            <a:extLst>
              <a:ext uri="{FF2B5EF4-FFF2-40B4-BE49-F238E27FC236}">
                <a16:creationId xmlns:a16="http://schemas.microsoft.com/office/drawing/2014/main" id="{07E0C481-A206-45B2-A56B-3CD7793308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891905"/>
              </p:ext>
            </p:extLst>
          </p:nvPr>
        </p:nvGraphicFramePr>
        <p:xfrm>
          <a:off x="4489570" y="4514589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4D628F84-02DD-4272-8D6C-B170BC408D07}"/>
              </a:ext>
            </a:extLst>
          </p:cNvPr>
          <p:cNvCxnSpPr>
            <a:cxnSpLocks/>
          </p:cNvCxnSpPr>
          <p:nvPr/>
        </p:nvCxnSpPr>
        <p:spPr>
          <a:xfrm flipV="1">
            <a:off x="4867422" y="4934953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A588511F-3602-483B-90FA-9AD57B946B10}"/>
              </a:ext>
            </a:extLst>
          </p:cNvPr>
          <p:cNvSpPr txBox="1"/>
          <p:nvPr/>
        </p:nvSpPr>
        <p:spPr>
          <a:xfrm>
            <a:off x="4352706" y="4928687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BB7B86BF-1893-4013-B45F-51A329ECAFBA}"/>
              </a:ext>
            </a:extLst>
          </p:cNvPr>
          <p:cNvCxnSpPr>
            <a:cxnSpLocks/>
          </p:cNvCxnSpPr>
          <p:nvPr/>
        </p:nvCxnSpPr>
        <p:spPr>
          <a:xfrm flipV="1">
            <a:off x="5636435" y="4940699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66DFCE0-438A-47D2-85C0-5C03C4C4EE9C}"/>
              </a:ext>
            </a:extLst>
          </p:cNvPr>
          <p:cNvSpPr txBox="1"/>
          <p:nvPr/>
        </p:nvSpPr>
        <p:spPr>
          <a:xfrm>
            <a:off x="5636435" y="4905128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597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29" grpId="0"/>
      <p:bldP spid="32" grpId="0"/>
      <p:bldP spid="41" grpId="0"/>
      <p:bldP spid="42" grpId="0"/>
      <p:bldP spid="44" grpId="0"/>
      <p:bldP spid="48" grpId="0"/>
      <p:bldP spid="51" grpId="0"/>
      <p:bldP spid="52" grpId="0"/>
      <p:bldP spid="2" grpId="0" animBg="1"/>
      <p:bldP spid="61" grpId="0" animBg="1"/>
      <p:bldP spid="75" grpId="0"/>
      <p:bldP spid="7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36C86F9-71DF-485E-9974-4637ACA264A3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배열기반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  <p:pic>
        <p:nvPicPr>
          <p:cNvPr id="1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71D40576-9B9D-406D-B108-C9C078F13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2302" y="1013080"/>
            <a:ext cx="335280" cy="335280"/>
          </a:xfrm>
          <a:prstGeom prst="rect">
            <a:avLst/>
          </a:prstGeom>
          <a:noFill/>
        </p:spPr>
      </p:pic>
      <p:sp>
        <p:nvSpPr>
          <p:cNvPr id="17" name="TextBox 36">
            <a:extLst>
              <a:ext uri="{FF2B5EF4-FFF2-40B4-BE49-F238E27FC236}">
                <a16:creationId xmlns:a16="http://schemas.microsoft.com/office/drawing/2014/main" id="{79B4A709-3143-48C6-BC9E-D87BDAD6118E}"/>
              </a:ext>
            </a:extLst>
          </p:cNvPr>
          <p:cNvSpPr txBox="1"/>
          <p:nvPr/>
        </p:nvSpPr>
        <p:spPr>
          <a:xfrm>
            <a:off x="843756" y="102260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</a:p>
        </p:txBody>
      </p:sp>
      <p:sp>
        <p:nvSpPr>
          <p:cNvPr id="18" name="TextBox 42">
            <a:extLst>
              <a:ext uri="{FF2B5EF4-FFF2-40B4-BE49-F238E27FC236}">
                <a16:creationId xmlns:a16="http://schemas.microsoft.com/office/drawing/2014/main" id="{A93008F5-D1FE-42AA-9F5B-A9F53A793F35}"/>
              </a:ext>
            </a:extLst>
          </p:cNvPr>
          <p:cNvSpPr txBox="1"/>
          <p:nvPr/>
        </p:nvSpPr>
        <p:spPr>
          <a:xfrm>
            <a:off x="1193780" y="1032130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배열기반 원형 큐의 삽입과 삭제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B445026-3FFA-4618-87C9-ADE364FB048A}"/>
              </a:ext>
            </a:extLst>
          </p:cNvPr>
          <p:cNvSpPr txBox="1"/>
          <p:nvPr/>
        </p:nvSpPr>
        <p:spPr>
          <a:xfrm>
            <a:off x="857590" y="2077026"/>
            <a:ext cx="1370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 &gt;= front</a:t>
            </a:r>
            <a:endParaRPr kumimoji="1" lang="ko-KR" altLang="en-US" dirty="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51C5AB37-478C-45CF-8CCD-C7D8191CBC96}"/>
              </a:ext>
            </a:extLst>
          </p:cNvPr>
          <p:cNvCxnSpPr>
            <a:cxnSpLocks/>
          </p:cNvCxnSpPr>
          <p:nvPr/>
        </p:nvCxnSpPr>
        <p:spPr>
          <a:xfrm flipV="1">
            <a:off x="6013965" y="2471168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0B08244-E8FA-4F69-BFD6-BB51A2AC6752}"/>
              </a:ext>
            </a:extLst>
          </p:cNvPr>
          <p:cNvSpPr txBox="1"/>
          <p:nvPr/>
        </p:nvSpPr>
        <p:spPr>
          <a:xfrm>
            <a:off x="6013965" y="2455377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B32AAA1F-28B2-43B5-9656-29C80246EBFE}"/>
              </a:ext>
            </a:extLst>
          </p:cNvPr>
          <p:cNvCxnSpPr>
            <a:cxnSpLocks/>
          </p:cNvCxnSpPr>
          <p:nvPr/>
        </p:nvCxnSpPr>
        <p:spPr>
          <a:xfrm flipV="1">
            <a:off x="3733190" y="2481425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3C593F9-2839-4A86-AC7A-985BB07F5381}"/>
              </a:ext>
            </a:extLst>
          </p:cNvPr>
          <p:cNvSpPr txBox="1"/>
          <p:nvPr/>
        </p:nvSpPr>
        <p:spPr>
          <a:xfrm>
            <a:off x="3091325" y="2455379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152D3A68-C3A0-4985-A5D5-91D37AC3CA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46287"/>
              </p:ext>
            </p:extLst>
          </p:nvPr>
        </p:nvGraphicFramePr>
        <p:xfrm>
          <a:off x="2594574" y="2095646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E21855A9-2716-43DC-87D3-802F80A1871F}"/>
              </a:ext>
            </a:extLst>
          </p:cNvPr>
          <p:cNvSpPr txBox="1"/>
          <p:nvPr/>
        </p:nvSpPr>
        <p:spPr>
          <a:xfrm>
            <a:off x="921489" y="3204011"/>
            <a:ext cx="125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 &lt; front</a:t>
            </a:r>
            <a:endParaRPr kumimoji="1" lang="ko-KR" altLang="en-US" dirty="0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6221ACD7-E9FF-466F-B62B-610DFA92E30A}"/>
              </a:ext>
            </a:extLst>
          </p:cNvPr>
          <p:cNvCxnSpPr>
            <a:cxnSpLocks/>
          </p:cNvCxnSpPr>
          <p:nvPr/>
        </p:nvCxnSpPr>
        <p:spPr>
          <a:xfrm flipV="1">
            <a:off x="2969407" y="3598153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64166DB-660F-41AE-A07E-6BBE287AAE03}"/>
              </a:ext>
            </a:extLst>
          </p:cNvPr>
          <p:cNvSpPr txBox="1"/>
          <p:nvPr/>
        </p:nvSpPr>
        <p:spPr>
          <a:xfrm>
            <a:off x="2969407" y="3582362"/>
            <a:ext cx="56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rear</a:t>
            </a:r>
            <a:endParaRPr kumimoji="1" lang="ko-KR" altLang="en-US" dirty="0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6DCB1232-EAB7-4B01-B325-8EDC12630C68}"/>
              </a:ext>
            </a:extLst>
          </p:cNvPr>
          <p:cNvCxnSpPr>
            <a:cxnSpLocks/>
          </p:cNvCxnSpPr>
          <p:nvPr/>
        </p:nvCxnSpPr>
        <p:spPr>
          <a:xfrm flipV="1">
            <a:off x="4500180" y="3608410"/>
            <a:ext cx="0" cy="295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3922FA5-07CE-4BDD-956C-0A0EB2147AE9}"/>
              </a:ext>
            </a:extLst>
          </p:cNvPr>
          <p:cNvSpPr txBox="1"/>
          <p:nvPr/>
        </p:nvSpPr>
        <p:spPr>
          <a:xfrm>
            <a:off x="3858315" y="3582364"/>
            <a:ext cx="650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front</a:t>
            </a:r>
            <a:endParaRPr kumimoji="1" lang="ko-KR" altLang="en-US" dirty="0"/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FBB921E-6BB5-415E-8C9F-B0180A86B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837067"/>
              </p:ext>
            </p:extLst>
          </p:nvPr>
        </p:nvGraphicFramePr>
        <p:xfrm>
          <a:off x="2594574" y="3222631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48D196E1-C031-4507-8101-9489BB13662E}"/>
              </a:ext>
            </a:extLst>
          </p:cNvPr>
          <p:cNvSpPr txBox="1"/>
          <p:nvPr/>
        </p:nvSpPr>
        <p:spPr>
          <a:xfrm>
            <a:off x="6656596" y="1191521"/>
            <a:ext cx="1293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capacity = 5</a:t>
            </a:r>
            <a:endParaRPr kumimoji="1"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9E096EE-0A02-4F64-AA4C-7BE027F0A51F}"/>
              </a:ext>
            </a:extLst>
          </p:cNvPr>
          <p:cNvSpPr txBox="1"/>
          <p:nvPr/>
        </p:nvSpPr>
        <p:spPr>
          <a:xfrm>
            <a:off x="6869828" y="2043149"/>
            <a:ext cx="867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size = 4</a:t>
            </a:r>
            <a:endParaRPr kumimoji="1"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18E9862-DA5E-49A7-BA70-412D5CC4AABB}"/>
              </a:ext>
            </a:extLst>
          </p:cNvPr>
          <p:cNvSpPr txBox="1"/>
          <p:nvPr/>
        </p:nvSpPr>
        <p:spPr>
          <a:xfrm>
            <a:off x="6869828" y="3228821"/>
            <a:ext cx="867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size = 4</a:t>
            </a:r>
            <a:endParaRPr kumimoji="1"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0AF963E-A403-459E-9CC6-2C040331B24A}"/>
              </a:ext>
            </a:extLst>
          </p:cNvPr>
          <p:cNvSpPr txBox="1"/>
          <p:nvPr/>
        </p:nvSpPr>
        <p:spPr>
          <a:xfrm>
            <a:off x="1270348" y="4466150"/>
            <a:ext cx="55256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큐의 원소의 개수를 구하는 방법</a:t>
            </a:r>
            <a:endParaRPr kumimoji="1" lang="en-US" altLang="ko-KR" dirty="0"/>
          </a:p>
          <a:p>
            <a:r>
              <a:rPr kumimoji="1" lang="en-US" altLang="ko-KR" dirty="0"/>
              <a:t>rear &gt;= front</a:t>
            </a:r>
            <a:r>
              <a:rPr kumimoji="1" lang="ko-KR" altLang="en-US" dirty="0"/>
              <a:t>인 경우 </a:t>
            </a:r>
            <a:r>
              <a:rPr kumimoji="1" lang="en-US" altLang="ko-KR" dirty="0"/>
              <a:t>: size = rear – front + 1</a:t>
            </a:r>
          </a:p>
          <a:p>
            <a:r>
              <a:rPr kumimoji="1" lang="en-US" altLang="ko-KR" dirty="0"/>
              <a:t>rear &lt; front</a:t>
            </a:r>
            <a:r>
              <a:rPr kumimoji="1" lang="ko-KR" altLang="en-US" dirty="0"/>
              <a:t>인 경우 </a:t>
            </a:r>
            <a:r>
              <a:rPr kumimoji="1" lang="en-US" altLang="ko-KR" dirty="0"/>
              <a:t>: size = rear – front + 1 + capacity</a:t>
            </a:r>
          </a:p>
          <a:p>
            <a:r>
              <a:rPr kumimoji="1" lang="ko-KR" altLang="en-US" dirty="0"/>
              <a:t>종합 </a:t>
            </a:r>
            <a:r>
              <a:rPr kumimoji="1" lang="en-US" altLang="ko-KR" dirty="0"/>
              <a:t>: size = (rear – front + 1 + capacity )  mod (capacity)</a:t>
            </a:r>
            <a:endParaRPr kumimoji="1" lang="ko-KR" altLang="en-US" dirty="0"/>
          </a:p>
        </p:txBody>
      </p:sp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99F18D1A-DCFF-4DB4-BFAE-BE0387F7F1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6058988"/>
              </p:ext>
            </p:extLst>
          </p:nvPr>
        </p:nvGraphicFramePr>
        <p:xfrm>
          <a:off x="2594574" y="1624337"/>
          <a:ext cx="3814914" cy="36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2983">
                  <a:extLst>
                    <a:ext uri="{9D8B030D-6E8A-4147-A177-3AD203B41FA5}">
                      <a16:colId xmlns:a16="http://schemas.microsoft.com/office/drawing/2014/main" val="292853783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1117900325"/>
                    </a:ext>
                  </a:extLst>
                </a:gridCol>
                <a:gridCol w="762982">
                  <a:extLst>
                    <a:ext uri="{9D8B030D-6E8A-4147-A177-3AD203B41FA5}">
                      <a16:colId xmlns:a16="http://schemas.microsoft.com/office/drawing/2014/main" val="3300429061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999707726"/>
                    </a:ext>
                  </a:extLst>
                </a:gridCol>
                <a:gridCol w="762983">
                  <a:extLst>
                    <a:ext uri="{9D8B030D-6E8A-4147-A177-3AD203B41FA5}">
                      <a16:colId xmlns:a16="http://schemas.microsoft.com/office/drawing/2014/main" val="229889154"/>
                    </a:ext>
                  </a:extLst>
                </a:gridCol>
              </a:tblGrid>
              <a:tr h="345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64629193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883062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8" grpId="0"/>
      <p:bldP spid="46" grpId="0"/>
      <p:bldP spid="27" grpId="0"/>
      <p:bldP spid="31" grpId="0"/>
      <p:bldP spid="33" grpId="0"/>
      <p:bldP spid="35" grpId="0"/>
      <p:bldP spid="36" grpId="0"/>
      <p:bldP spid="39" grpId="0"/>
      <p:bldP spid="4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883E421-322C-4912-86F3-9224AB901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16" y="1655401"/>
            <a:ext cx="7837967" cy="3547198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C48EDF5C-0897-4451-BEB5-0FAE4CC46A4F}"/>
              </a:ext>
            </a:extLst>
          </p:cNvPr>
          <p:cNvSpPr txBox="1">
            <a:spLocks/>
          </p:cNvSpPr>
          <p:nvPr/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000" b="1" dirty="0">
                <a:solidFill>
                  <a:prstClr val="white"/>
                </a:solidFill>
              </a:rPr>
              <a:t>큐</a:t>
            </a:r>
            <a:r>
              <a:rPr lang="en-US" altLang="ko-KR" sz="3000" b="1" dirty="0">
                <a:solidFill>
                  <a:prstClr val="white"/>
                </a:solidFill>
              </a:rPr>
              <a:t>(</a:t>
            </a:r>
            <a:r>
              <a:rPr lang="ko-KR" altLang="en-US" sz="3000" b="1" dirty="0">
                <a:solidFill>
                  <a:prstClr val="white"/>
                </a:solidFill>
              </a:rPr>
              <a:t>배열기반</a:t>
            </a:r>
            <a:r>
              <a:rPr lang="en-US" altLang="ko-KR" sz="3000" b="1" dirty="0">
                <a:solidFill>
                  <a:prstClr val="white"/>
                </a:solidFill>
              </a:rPr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130631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4.1|12.8|10.5|10.1|4.6|9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5|1|10|9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12.5|0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|3|11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8|0.8|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8.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|0.8|5.8|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6.9|10.1|6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|9.3|9.7|7.9|10.3|1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8.2|10.1|17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6|26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9|4.7|7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2.9|17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1|2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"/>
</p:tagLst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4738</TotalTime>
  <Words>1213</Words>
  <Application>Microsoft Office PowerPoint</Application>
  <PresentationFormat>화면 슬라이드 쇼(4:3)</PresentationFormat>
  <Paragraphs>449</Paragraphs>
  <Slides>31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나눔고딕</vt:lpstr>
      <vt:lpstr>나눔고딕 ExtraBold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yys</cp:lastModifiedBy>
  <cp:revision>72</cp:revision>
  <dcterms:created xsi:type="dcterms:W3CDTF">2019-09-18T08:08:23Z</dcterms:created>
  <dcterms:modified xsi:type="dcterms:W3CDTF">2020-09-23T14:58:13Z</dcterms:modified>
</cp:coreProperties>
</file>

<file path=docProps/thumbnail.jpeg>
</file>